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4" r:id="rId3"/>
    <p:sldId id="285" r:id="rId5"/>
    <p:sldId id="325" r:id="rId6"/>
    <p:sldId id="287" r:id="rId7"/>
    <p:sldId id="257" r:id="rId8"/>
    <p:sldId id="288" r:id="rId9"/>
    <p:sldId id="263" r:id="rId10"/>
    <p:sldId id="295" r:id="rId11"/>
    <p:sldId id="296" r:id="rId12"/>
    <p:sldId id="299" r:id="rId13"/>
    <p:sldId id="300" r:id="rId14"/>
    <p:sldId id="304" r:id="rId15"/>
    <p:sldId id="310" r:id="rId16"/>
    <p:sldId id="337" r:id="rId17"/>
    <p:sldId id="342" r:id="rId18"/>
    <p:sldId id="343" r:id="rId19"/>
    <p:sldId id="376" r:id="rId20"/>
    <p:sldId id="344" r:id="rId21"/>
    <p:sldId id="345" r:id="rId22"/>
    <p:sldId id="377" r:id="rId23"/>
    <p:sldId id="346" r:id="rId24"/>
    <p:sldId id="347" r:id="rId25"/>
    <p:sldId id="348" r:id="rId26"/>
    <p:sldId id="302" r:id="rId27"/>
    <p:sldId id="349" r:id="rId28"/>
    <p:sldId id="351" r:id="rId29"/>
    <p:sldId id="341" r:id="rId30"/>
    <p:sldId id="352" r:id="rId31"/>
    <p:sldId id="353" r:id="rId32"/>
    <p:sldId id="378" r:id="rId33"/>
    <p:sldId id="354" r:id="rId34"/>
    <p:sldId id="355" r:id="rId35"/>
    <p:sldId id="356" r:id="rId36"/>
    <p:sldId id="357" r:id="rId37"/>
    <p:sldId id="358" r:id="rId38"/>
    <p:sldId id="379" r:id="rId39"/>
    <p:sldId id="359" r:id="rId40"/>
    <p:sldId id="360" r:id="rId41"/>
    <p:sldId id="380" r:id="rId42"/>
    <p:sldId id="361" r:id="rId43"/>
    <p:sldId id="362" r:id="rId44"/>
    <p:sldId id="363" r:id="rId45"/>
    <p:sldId id="364" r:id="rId46"/>
    <p:sldId id="365" r:id="rId47"/>
    <p:sldId id="307" r:id="rId48"/>
    <p:sldId id="381" r:id="rId49"/>
    <p:sldId id="367" r:id="rId50"/>
    <p:sldId id="368" r:id="rId51"/>
    <p:sldId id="369" r:id="rId52"/>
    <p:sldId id="370" r:id="rId53"/>
    <p:sldId id="371" r:id="rId54"/>
    <p:sldId id="372" r:id="rId55"/>
    <p:sldId id="373" r:id="rId56"/>
    <p:sldId id="374" r:id="rId57"/>
    <p:sldId id="375" r:id="rId58"/>
    <p:sldId id="382" r:id="rId59"/>
    <p:sldId id="383" r:id="rId60"/>
    <p:sldId id="384" r:id="rId61"/>
    <p:sldId id="385" r:id="rId62"/>
    <p:sldId id="309" r:id="rId63"/>
    <p:sldId id="386" r:id="rId64"/>
    <p:sldId id="387" r:id="rId65"/>
    <p:sldId id="388" r:id="rId66"/>
    <p:sldId id="389" r:id="rId67"/>
    <p:sldId id="390" r:id="rId68"/>
    <p:sldId id="391" r:id="rId69"/>
    <p:sldId id="392" r:id="rId70"/>
    <p:sldId id="393" r:id="rId71"/>
    <p:sldId id="394" r:id="rId72"/>
    <p:sldId id="395" r:id="rId73"/>
    <p:sldId id="397" r:id="rId74"/>
    <p:sldId id="396" r:id="rId75"/>
    <p:sldId id="398" r:id="rId76"/>
    <p:sldId id="399" r:id="rId77"/>
    <p:sldId id="400" r:id="rId78"/>
    <p:sldId id="402" r:id="rId79"/>
    <p:sldId id="401" r:id="rId80"/>
    <p:sldId id="305" r:id="rId81"/>
    <p:sldId id="311" r:id="rId82"/>
    <p:sldId id="312" r:id="rId83"/>
    <p:sldId id="313" r:id="rId84"/>
    <p:sldId id="314" r:id="rId85"/>
    <p:sldId id="315" r:id="rId86"/>
    <p:sldId id="316" r:id="rId87"/>
    <p:sldId id="317" r:id="rId88"/>
    <p:sldId id="319" r:id="rId89"/>
    <p:sldId id="320" r:id="rId90"/>
    <p:sldId id="321" r:id="rId91"/>
    <p:sldId id="336" r:id="rId92"/>
    <p:sldId id="318" r:id="rId93"/>
    <p:sldId id="323" r:id="rId94"/>
    <p:sldId id="264" r:id="rId95"/>
    <p:sldId id="265" r:id="rId96"/>
    <p:sldId id="266" r:id="rId97"/>
    <p:sldId id="324" r:id="rId98"/>
    <p:sldId id="403" r:id="rId99"/>
  </p:sldIdLst>
  <p:sldSz cx="9144000" cy="6858000" type="screen4x3"/>
  <p:notesSz cx="6858000" cy="9144000"/>
  <p:custDataLst>
    <p:tags r:id="rId103"/>
  </p:custDataLst>
  <p:defaultTextStyle>
    <a:defPPr>
      <a:defRPr lang="zh-CN"/>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8"/>
    <p:restoredTop sz="90929"/>
  </p:normalViewPr>
  <p:slideViewPr>
    <p:cSldViewPr showGuides="1">
      <p:cViewPr>
        <p:scale>
          <a:sx n="66" d="100"/>
          <a:sy n="66" d="100"/>
        </p:scale>
        <p:origin x="-3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33" d="100"/>
        <a:sy n="33" d="100"/>
      </p:scale>
      <p:origin x="0" y="198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3" Type="http://schemas.openxmlformats.org/officeDocument/2006/relationships/tags" Target="tags/tag1.xml"/><Relationship Id="rId102" Type="http://schemas.openxmlformats.org/officeDocument/2006/relationships/tableStyles" Target="tableStyles.xml"/><Relationship Id="rId101" Type="http://schemas.openxmlformats.org/officeDocument/2006/relationships/viewProps" Target="viewProps.xml"/><Relationship Id="rId100"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7.vml.rels><?xml version="1.0" encoding="UTF-8" standalone="yes"?>
<Relationships xmlns="http://schemas.openxmlformats.org/package/2006/relationships"><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2770" name="页眉占位符 32769"/>
          <p:cNvSpPr>
            <a:spLocks noGrp="1"/>
          </p:cNvSpPr>
          <p:nvPr>
            <p:ph type="hdr" sz="quarter"/>
          </p:nvPr>
        </p:nvSpPr>
        <p:spPr>
          <a:xfrm>
            <a:off x="0" y="0"/>
            <a:ext cx="2971800" cy="457200"/>
          </a:xfrm>
          <a:prstGeom prst="rect">
            <a:avLst/>
          </a:prstGeom>
          <a:noFill/>
          <a:ln w="9525">
            <a:noFill/>
          </a:ln>
        </p:spPr>
        <p:txBody>
          <a:bodyPr/>
          <a:p>
            <a:pPr lvl="0"/>
            <a:endParaRPr lang="zh-CN" altLang="en-US" sz="1200" dirty="0"/>
          </a:p>
        </p:txBody>
      </p:sp>
      <p:sp>
        <p:nvSpPr>
          <p:cNvPr id="32771" name="日期占位符 32770"/>
          <p:cNvSpPr>
            <a:spLocks noGrp="1"/>
          </p:cNvSpPr>
          <p:nvPr>
            <p:ph type="dt" idx="1"/>
          </p:nvPr>
        </p:nvSpPr>
        <p:spPr>
          <a:xfrm>
            <a:off x="3886200" y="0"/>
            <a:ext cx="2971800" cy="457200"/>
          </a:xfrm>
          <a:prstGeom prst="rect">
            <a:avLst/>
          </a:prstGeom>
          <a:noFill/>
          <a:ln w="9525">
            <a:noFill/>
          </a:ln>
        </p:spPr>
        <p:txBody>
          <a:bodyPr/>
          <a:p>
            <a:pPr lvl="0" algn="r"/>
            <a:endParaRPr lang="zh-CN" altLang="en-US" sz="1200" dirty="0"/>
          </a:p>
        </p:txBody>
      </p:sp>
      <p:sp>
        <p:nvSpPr>
          <p:cNvPr id="32772" name="幻灯片图像占位符 32771"/>
          <p:cNvSpPr>
            <a:spLocks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32773" name="文本占位符 32772"/>
          <p:cNvSpPr>
            <a:spLocks noGrp="1"/>
          </p:cNvSpPr>
          <p:nvPr>
            <p:ph type="body" sz="quarter" idx="3"/>
          </p:nvPr>
        </p:nvSpPr>
        <p:spPr>
          <a:xfrm>
            <a:off x="914400" y="4343400"/>
            <a:ext cx="50292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2774" name="页脚占位符 32773"/>
          <p:cNvSpPr>
            <a:spLocks noGrp="1"/>
          </p:cNvSpPr>
          <p:nvPr>
            <p:ph type="ftr" sz="quarter" idx="4"/>
          </p:nvPr>
        </p:nvSpPr>
        <p:spPr>
          <a:xfrm>
            <a:off x="0" y="8686800"/>
            <a:ext cx="2971800" cy="457200"/>
          </a:xfrm>
          <a:prstGeom prst="rect">
            <a:avLst/>
          </a:prstGeom>
          <a:noFill/>
          <a:ln w="9525">
            <a:noFill/>
          </a:ln>
        </p:spPr>
        <p:txBody>
          <a:bodyPr anchor="b" anchorCtr="0"/>
          <a:p>
            <a:pPr lvl="0"/>
            <a:endParaRPr lang="zh-CN" altLang="en-US" sz="1200" dirty="0"/>
          </a:p>
        </p:txBody>
      </p:sp>
      <p:sp>
        <p:nvSpPr>
          <p:cNvPr id="32775" name="灯片编号占位符 32774"/>
          <p:cNvSpPr>
            <a:spLocks noGrp="1"/>
          </p:cNvSpPr>
          <p:nvPr>
            <p:ph type="sldNum" sz="quarter" idx="5"/>
          </p:nvPr>
        </p:nvSpPr>
        <p:spPr>
          <a:xfrm>
            <a:off x="3886200" y="8686800"/>
            <a:ext cx="2971800" cy="457200"/>
          </a:xfrm>
          <a:prstGeom prst="rect">
            <a:avLst/>
          </a:prstGeom>
          <a:noFill/>
          <a:ln w="9525">
            <a:noFill/>
          </a:ln>
        </p:spPr>
        <p:txBody>
          <a:bodyPr anchor="b" anchorCtr="0"/>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2"/>
          </p:nvPr>
        </p:nvSpPr>
        <p:spPr/>
        <p:txBody>
          <a:bodyPr/>
          <a:p>
            <a:pPr lvl="0" algn="r"/>
            <a:fld id="{9A0DB2DC-4C9A-4742-B13C-FB6460FD3503}" type="slidenum">
              <a:rPr lang="zh-CN" altLang="en-US" sz="1200" dirty="0"/>
            </a:fld>
            <a:endParaRPr lang="zh-CN" altLang="en-US" sz="1200" dirty="0"/>
          </a:p>
        </p:txBody>
      </p:sp>
      <p:sp>
        <p:nvSpPr>
          <p:cNvPr id="33794" name="幻灯片图像占位符 33793"/>
          <p:cNvSpPr>
            <a:spLocks noTextEdit="1"/>
          </p:cNvSpPr>
          <p:nvPr>
            <p:ph type="sldImg"/>
          </p:nvPr>
        </p:nvSpPr>
        <p:spPr>
          <a:xfrm>
            <a:off x="1143000" y="685800"/>
            <a:ext cx="4572000" cy="3429000"/>
          </a:xfrm>
          <a:solidFill>
            <a:srgbClr val="FFFFFF"/>
          </a:solidFill>
          <a:ln w="9525" cap="flat" cmpd="sng">
            <a:solidFill>
              <a:srgbClr val="000000"/>
            </a:solidFill>
            <a:prstDash val="solid"/>
            <a:headEnd type="none" w="med" len="med"/>
            <a:tailEnd type="none" w="med" len="med"/>
          </a:ln>
        </p:spPr>
      </p:sp>
      <p:sp>
        <p:nvSpPr>
          <p:cNvPr id="33795" name="文本占位符 33794"/>
          <p:cNvSpPr/>
          <p:nvPr>
            <p:ph type="body" idx="1"/>
          </p:nvPr>
        </p:nvSpPr>
        <p:spPr>
          <a:xfrm>
            <a:off x="914400" y="4343400"/>
            <a:ext cx="5029200" cy="4114800"/>
          </a:xfrm>
          <a:solidFill>
            <a:srgbClr val="FFFFFF"/>
          </a:solidFill>
          <a:ln w="9525" cap="flat" cmpd="sng">
            <a:solidFill>
              <a:srgbClr val="000000"/>
            </a:solidFill>
            <a:prstDash val="solid"/>
            <a:headEnd type="none" w="med" len="med"/>
            <a:tailEnd type="none" w="med" len="med"/>
          </a:ln>
        </p:spPr>
        <p:txBody>
          <a:bodyPr/>
          <a:p>
            <a:pPr lvl="0"/>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dirty="0">
                <a:latin typeface="Times New Roman" panose="02020603050405020304" pitchFamily="18" charset="0"/>
              </a:rPr>
            </a:fld>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716657"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6" name="页脚占位符 5"/>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dirty="0">
                <a:latin typeface="Times New Roman" panose="02020603050405020304" pitchFamily="18" charset="0"/>
              </a:rPr>
            </a:fld>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29150" y="1825625"/>
            <a:ext cx="38862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29150" y="4076700"/>
            <a:ext cx="38862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Times New Roman" panose="02020603050405020304" pitchFamily="18" charset="0"/>
              </a:rPr>
            </a:fld>
            <a:endParaRPr lang="zh-CN" altLang="en-US" dirty="0">
              <a:latin typeface="Times New Roman" panose="02020603050405020304" pitchFamily="18" charset="0"/>
            </a:endParaRPr>
          </a:p>
        </p:txBody>
      </p:sp>
      <p:sp>
        <p:nvSpPr>
          <p:cNvPr id="7" name="页脚占位符 6"/>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08476"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9724" y="1981200"/>
            <a:ext cx="3808476"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6" name="页脚占位符 5"/>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8" name="页脚占位符 7"/>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4" name="页脚占位符 3"/>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3" name="页脚占位符 2"/>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6" name="页脚占位符 5"/>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Times New Roman" panose="02020603050405020304" pitchFamily="18" charset="0"/>
            </a:endParaRPr>
          </a:p>
        </p:txBody>
      </p:sp>
      <p:sp>
        <p:nvSpPr>
          <p:cNvPr id="6" name="页脚占位符 5"/>
          <p:cNvSpPr>
            <a:spLocks noGrp="1"/>
          </p:cNvSpPr>
          <p:nvPr>
            <p:ph type="ftr" sz="quarter" idx="11"/>
          </p:nvPr>
        </p:nvSpPr>
        <p:spPr/>
        <p:txBody>
          <a:bodyPr/>
          <a:lstStyle/>
          <a:p>
            <a:pPr lvl="0"/>
            <a:endParaRPr lang="zh-CN" altLang="en-US" dirty="0">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1026"/>
          <p:cNvSpPr>
            <a:spLocks noGrp="1"/>
          </p:cNvSpPr>
          <p:nvPr>
            <p:ph type="body" idx="1"/>
          </p:nvPr>
        </p:nvSpPr>
        <p:spPr>
          <a:xfrm>
            <a:off x="685800" y="1981200"/>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685800" y="6248400"/>
            <a:ext cx="1905000" cy="457200"/>
          </a:xfrm>
          <a:prstGeom prst="rect">
            <a:avLst/>
          </a:prstGeom>
          <a:noFill/>
          <a:ln w="9525">
            <a:noFill/>
          </a:ln>
        </p:spPr>
        <p:txBody>
          <a:bodyPr/>
          <a:lstStyle>
            <a:lvl1pPr>
              <a:defRPr sz="1400"/>
            </a:lvl1pPr>
          </a:lstStyle>
          <a:p>
            <a:pPr lvl="0"/>
            <a:fld id="{BB962C8B-B14F-4D97-AF65-F5344CB8AC3E}" type="datetime1">
              <a:rPr lang="zh-CN" altLang="en-US" dirty="0">
                <a:latin typeface="Times New Roman" panose="02020603050405020304" pitchFamily="18" charset="0"/>
              </a:rPr>
            </a:fld>
            <a:endParaRPr lang="zh-CN" altLang="en-US" dirty="0">
              <a:latin typeface="Times New Roman" panose="02020603050405020304" pitchFamily="18" charset="0"/>
            </a:endParaRPr>
          </a:p>
        </p:txBody>
      </p:sp>
      <p:sp>
        <p:nvSpPr>
          <p:cNvPr id="1029" name="页脚占位符 1028"/>
          <p:cNvSpPr>
            <a:spLocks noGrp="1"/>
          </p:cNvSpPr>
          <p:nvPr>
            <p:ph type="ftr" sz="quarter" idx="3"/>
          </p:nvPr>
        </p:nvSpPr>
        <p:spPr>
          <a:xfrm>
            <a:off x="3124200" y="6248400"/>
            <a:ext cx="2895600" cy="457200"/>
          </a:xfrm>
          <a:prstGeom prst="rect">
            <a:avLst/>
          </a:prstGeom>
          <a:noFill/>
          <a:ln w="9525">
            <a:noFill/>
          </a:ln>
        </p:spPr>
        <p:txBody>
          <a:bodyPr/>
          <a:lstStyle>
            <a:lvl1pPr algn="ctr">
              <a:defRPr sz="1400"/>
            </a:lvl1pPr>
          </a:lstStyle>
          <a:p>
            <a:pPr lvl="0"/>
            <a:endParaRPr lang="zh-CN" altLang="en-US" dirty="0">
              <a:latin typeface="Times New Roman" panose="02020603050405020304" pitchFamily="18" charset="0"/>
            </a:endParaRPr>
          </a:p>
        </p:txBody>
      </p:sp>
      <p:sp>
        <p:nvSpPr>
          <p:cNvPr id="1030" name="灯片编号占位符 1029"/>
          <p:cNvSpPr>
            <a:spLocks noGrp="1"/>
          </p:cNvSpPr>
          <p:nvPr>
            <p:ph type="sldNum" sz="quarter" idx="4"/>
          </p:nvPr>
        </p:nvSpPr>
        <p:spPr>
          <a:xfrm>
            <a:off x="6553200" y="6248400"/>
            <a:ext cx="1905000" cy="457200"/>
          </a:xfrm>
          <a:prstGeom prst="rect">
            <a:avLst/>
          </a:prstGeom>
          <a:noFill/>
          <a:ln w="9525">
            <a:noFill/>
          </a:ln>
        </p:spPr>
        <p:txBody>
          <a:bodyPr/>
          <a:lstStyle>
            <a:lvl1pPr algn="r">
              <a:defRPr sz="1400"/>
            </a:lvl1pPr>
          </a:lstStyle>
          <a:p>
            <a:pPr lvl="0"/>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w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2.xml"/><Relationship Id="rId2" Type="http://schemas.openxmlformats.org/officeDocument/2006/relationships/image" Target="../media/image18.png"/><Relationship Id="rId1"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wmf"/></Relationships>
</file>

<file path=ppt/slides/_rels/slide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w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wmf"/></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wm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w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oleObject" Target="../embeddings/oleObject3.bin"/><Relationship Id="rId2" Type="http://schemas.openxmlformats.org/officeDocument/2006/relationships/image" Target="../media/image5.png"/><Relationship Id="rId1"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emf"/></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e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wmf"/></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emf"/><Relationship Id="rId1" Type="http://schemas.openxmlformats.org/officeDocument/2006/relationships/image" Target="../media/image60.em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wmf"/><Relationship Id="rId1" Type="http://schemas.openxmlformats.org/officeDocument/2006/relationships/image" Target="../media/image6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4.png"/></Relationships>
</file>

<file path=ppt/slides/_rels/slide81.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2.xml"/><Relationship Id="rId2" Type="http://schemas.openxmlformats.org/officeDocument/2006/relationships/image" Target="../media/image65.png"/><Relationship Id="rId1" Type="http://schemas.openxmlformats.org/officeDocument/2006/relationships/oleObject" Target="../embeddings/oleObject6.bin"/></Relationships>
</file>

<file path=ppt/slides/_rels/slide82.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oleObject" Target="../embeddings/oleObject7.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0.png"/><Relationship Id="rId7" Type="http://schemas.openxmlformats.org/officeDocument/2006/relationships/oleObject" Target="../embeddings/oleObject11.bin"/><Relationship Id="rId6" Type="http://schemas.openxmlformats.org/officeDocument/2006/relationships/image" Target="../media/image69.png"/><Relationship Id="rId5" Type="http://schemas.openxmlformats.org/officeDocument/2006/relationships/oleObject" Target="../embeddings/oleObject10.bin"/><Relationship Id="rId4" Type="http://schemas.openxmlformats.org/officeDocument/2006/relationships/image" Target="../media/image68.png"/><Relationship Id="rId3" Type="http://schemas.openxmlformats.org/officeDocument/2006/relationships/oleObject" Target="../embeddings/oleObject9.bin"/><Relationship Id="rId2" Type="http://schemas.openxmlformats.org/officeDocument/2006/relationships/image" Target="../media/image67.png"/><Relationship Id="rId10" Type="http://schemas.openxmlformats.org/officeDocument/2006/relationships/vmlDrawing" Target="../drawings/vmlDrawing7.vml"/><Relationship Id="rId1" Type="http://schemas.openxmlformats.org/officeDocument/2006/relationships/oleObject" Target="../embeddings/oleObject8.bin"/></Relationships>
</file>

<file path=ppt/slides/_rels/slide88.xml.rels><?xml version="1.0" encoding="UTF-8" standalone="yes"?>
<Relationships xmlns="http://schemas.openxmlformats.org/package/2006/relationships"><Relationship Id="rId8" Type="http://schemas.openxmlformats.org/officeDocument/2006/relationships/vmlDrawing" Target="../drawings/vmlDrawing8.vml"/><Relationship Id="rId7"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oleObject" Target="../embeddings/oleObject13.bin"/><Relationship Id="rId4" Type="http://schemas.openxmlformats.org/officeDocument/2006/relationships/image" Target="../media/image73.png"/><Relationship Id="rId3" Type="http://schemas.openxmlformats.org/officeDocument/2006/relationships/oleObject" Target="../embeddings/oleObject12.bin"/><Relationship Id="rId2" Type="http://schemas.openxmlformats.org/officeDocument/2006/relationships/image" Target="../media/image72.wmf"/><Relationship Id="rId1" Type="http://schemas.openxmlformats.org/officeDocument/2006/relationships/image" Target="../media/image71.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75.wmf"/><Relationship Id="rId1" Type="http://schemas.openxmlformats.org/officeDocument/2006/relationships/oleObject" Target="../embeddings/oleObject14.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png"/><Relationship Id="rId1" Type="http://schemas.openxmlformats.org/officeDocument/2006/relationships/image" Target="../media/image76.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0.png"/><Relationship Id="rId2" Type="http://schemas.openxmlformats.org/officeDocument/2006/relationships/image" Target="../media/image46.png"/><Relationship Id="rId1"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1746" name="标题 31745"/>
          <p:cNvSpPr>
            <a:spLocks noGrp="1"/>
          </p:cNvSpPr>
          <p:nvPr>
            <p:ph type="ctrTitle"/>
          </p:nvPr>
        </p:nvSpPr>
        <p:spPr>
          <a:xfrm>
            <a:off x="900113" y="981075"/>
            <a:ext cx="7772400" cy="1143000"/>
          </a:xfrm>
          <a:ln/>
        </p:spPr>
        <p:txBody>
          <a:bodyPr anchor="ctr" anchorCtr="0"/>
          <a:p>
            <a:pPr defTabSz="914400">
              <a:buClrTx/>
              <a:buSzTx/>
              <a:buFontTx/>
              <a:buNone/>
            </a:pPr>
            <a:r>
              <a:rPr lang="zh-CN" altLang="en-US" sz="6000" kern="1200" baseline="0" dirty="0">
                <a:solidFill>
                  <a:srgbClr val="FFCC66"/>
                </a:solidFill>
                <a:latin typeface="Times New Roman" panose="02020603050405020304" pitchFamily="18" charset="0"/>
                <a:ea typeface="黑体" panose="02010609060101010101" pitchFamily="2" charset="-122"/>
              </a:rPr>
              <a:t>固体火箭冲压发动机发展及关键技术</a:t>
            </a:r>
            <a:endParaRPr lang="zh-CN" altLang="en-US" sz="6000" kern="1200" baseline="0">
              <a:solidFill>
                <a:srgbClr val="FFCC66"/>
              </a:solidFill>
              <a:latin typeface="Times New Roman" panose="02020603050405020304" pitchFamily="18" charset="0"/>
              <a:ea typeface="文鼎粗圆简" pitchFamily="18" charset="-122"/>
            </a:endParaRPr>
          </a:p>
        </p:txBody>
      </p:sp>
      <p:sp>
        <p:nvSpPr>
          <p:cNvPr id="2" name="矩形 1"/>
          <p:cNvSpPr/>
          <p:nvPr/>
        </p:nvSpPr>
        <p:spPr>
          <a:xfrm>
            <a:off x="1258888" y="5300980"/>
            <a:ext cx="3363595" cy="645160"/>
          </a:xfrm>
          <a:prstGeom prst="rect">
            <a:avLst/>
          </a:prstGeom>
          <a:noFill/>
          <a:ln>
            <a:noFill/>
          </a:ln>
        </p:spPr>
        <p:txBody>
          <a:bodyPr wrap="none" rtlCol="0" anchor="t">
            <a:spAutoFit/>
          </a:bodyPr>
          <a:p>
            <a:pPr algn="ctr"/>
            <a:r>
              <a:rPr lang="en-US" altLang="zh-CN" sz="3600" b="1">
                <a:ln/>
                <a:solidFill>
                  <a:schemeClr val="accent1"/>
                </a:solidFill>
                <a:effectLst>
                  <a:outerShdw blurRad="38100" dist="25400" dir="5400000" algn="ctr" rotWithShape="0">
                    <a:srgbClr val="6E747A">
                      <a:alpha val="43000"/>
                    </a:srgbClr>
                  </a:outerShdw>
                </a:effectLst>
              </a:rPr>
              <a:t>2023</a:t>
            </a:r>
            <a:r>
              <a:rPr lang="zh-CN" altLang="en-US" sz="3600" b="1">
                <a:ln/>
                <a:solidFill>
                  <a:schemeClr val="accent1"/>
                </a:solidFill>
                <a:effectLst>
                  <a:outerShdw blurRad="38100" dist="25400" dir="5400000" algn="ctr" rotWithShape="0">
                    <a:srgbClr val="6E747A">
                      <a:alpha val="43000"/>
                    </a:srgbClr>
                  </a:outerShdw>
                </a:effectLst>
              </a:rPr>
              <a:t>年</a:t>
            </a:r>
            <a:r>
              <a:rPr lang="en-US" altLang="zh-CN" sz="3600" b="1">
                <a:ln/>
                <a:solidFill>
                  <a:schemeClr val="accent1"/>
                </a:solidFill>
                <a:effectLst>
                  <a:outerShdw blurRad="38100" dist="25400" dir="5400000" algn="ctr" rotWithShape="0">
                    <a:srgbClr val="6E747A">
                      <a:alpha val="43000"/>
                    </a:srgbClr>
                  </a:outerShdw>
                </a:effectLst>
              </a:rPr>
              <a:t>11</a:t>
            </a:r>
            <a:r>
              <a:rPr lang="zh-CN" altLang="en-US" sz="3600" b="1">
                <a:ln/>
                <a:solidFill>
                  <a:schemeClr val="accent1"/>
                </a:solidFill>
                <a:effectLst>
                  <a:outerShdw blurRad="38100" dist="25400" dir="5400000" algn="ctr" rotWithShape="0">
                    <a:srgbClr val="6E747A">
                      <a:alpha val="43000"/>
                    </a:srgbClr>
                  </a:outerShdw>
                </a:effectLst>
              </a:rPr>
              <a:t>月</a:t>
            </a:r>
            <a:r>
              <a:rPr lang="en-US" altLang="zh-CN" sz="3600" b="1">
                <a:ln/>
                <a:solidFill>
                  <a:schemeClr val="accent1"/>
                </a:solidFill>
                <a:effectLst>
                  <a:outerShdw blurRad="38100" dist="25400" dir="5400000" algn="ctr" rotWithShape="0">
                    <a:srgbClr val="6E747A">
                      <a:alpha val="43000"/>
                    </a:srgbClr>
                  </a:outerShdw>
                </a:effectLst>
              </a:rPr>
              <a:t>25</a:t>
            </a:r>
            <a:r>
              <a:rPr lang="zh-CN" altLang="en-US" sz="3600" b="1">
                <a:ln/>
                <a:solidFill>
                  <a:schemeClr val="accent1"/>
                </a:solidFill>
                <a:effectLst>
                  <a:outerShdw blurRad="38100" dist="25400" dir="5400000" algn="ctr" rotWithShape="0">
                    <a:srgbClr val="6E747A">
                      <a:alpha val="43000"/>
                    </a:srgbClr>
                  </a:outerShdw>
                </a:effectLst>
              </a:rPr>
              <a:t>日</a:t>
            </a:r>
            <a:endParaRPr lang="zh-CN" altLang="en-US" sz="3600" b="1">
              <a:ln/>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标题 57345"/>
          <p:cNvSpPr>
            <a:spLocks noGrp="1"/>
          </p:cNvSpPr>
          <p:nvPr>
            <p:ph type="title"/>
          </p:nvPr>
        </p:nvSpPr>
        <p:spPr>
          <a:ln/>
        </p:spPr>
        <p:txBody>
          <a:bodyPr anchor="ctr" anchorCtr="0"/>
          <a:p>
            <a:r>
              <a:rPr lang="en-US" altLang="zh-CN" b="1">
                <a:solidFill>
                  <a:schemeClr val="accent2"/>
                </a:solidFill>
              </a:rPr>
              <a:t>1 . </a:t>
            </a:r>
            <a:r>
              <a:rPr lang="zh-CN" altLang="en-US" b="1" dirty="0">
                <a:solidFill>
                  <a:schemeClr val="accent2"/>
                </a:solidFill>
              </a:rPr>
              <a:t>前苏联</a:t>
            </a:r>
            <a:r>
              <a:rPr lang="en-US" altLang="zh-CN" b="1">
                <a:solidFill>
                  <a:schemeClr val="accent2"/>
                </a:solidFill>
              </a:rPr>
              <a:t>SAM-6(</a:t>
            </a:r>
            <a:r>
              <a:rPr lang="zh-CN" altLang="en-US" b="1" dirty="0">
                <a:solidFill>
                  <a:schemeClr val="accent2"/>
                </a:solidFill>
              </a:rPr>
              <a:t>达到应用</a:t>
            </a:r>
            <a:r>
              <a:rPr lang="en-US" altLang="zh-CN" b="1">
                <a:solidFill>
                  <a:schemeClr val="accent2"/>
                </a:solidFill>
              </a:rPr>
              <a:t>)</a:t>
            </a:r>
            <a:r>
              <a:rPr lang="en-US" altLang="zh-CN"/>
              <a:t> </a:t>
            </a:r>
            <a:endParaRPr lang="en-US" altLang="zh-CN"/>
          </a:p>
        </p:txBody>
      </p:sp>
      <p:sp>
        <p:nvSpPr>
          <p:cNvPr id="57347" name="文本占位符 57346"/>
          <p:cNvSpPr>
            <a:spLocks noGrp="1"/>
          </p:cNvSpPr>
          <p:nvPr>
            <p:ph type="body" sz="half" idx="1"/>
          </p:nvPr>
        </p:nvSpPr>
        <p:spPr>
          <a:xfrm>
            <a:off x="685800" y="1981200"/>
            <a:ext cx="7342188" cy="2743200"/>
          </a:xfrm>
          <a:ln/>
        </p:spPr>
        <p:txBody>
          <a:bodyPr/>
          <a:p>
            <a:pPr>
              <a:lnSpc>
                <a:spcPct val="80000"/>
              </a:lnSpc>
              <a:buClrTx/>
              <a:buSzTx/>
              <a:buFontTx/>
            </a:pPr>
            <a:r>
              <a:rPr lang="zh-CN" altLang="en-US" sz="2000" b="1" dirty="0"/>
              <a:t>类型：</a:t>
            </a:r>
            <a:r>
              <a:rPr lang="zh-CN" altLang="en-US" sz="2000" dirty="0"/>
              <a:t>地对空战术防空武器</a:t>
            </a:r>
            <a:endParaRPr lang="zh-CN" altLang="en-US" sz="2000" b="1" dirty="0"/>
          </a:p>
          <a:p>
            <a:pPr>
              <a:lnSpc>
                <a:spcPct val="80000"/>
              </a:lnSpc>
              <a:buClrTx/>
              <a:buSzTx/>
              <a:buFontTx/>
            </a:pPr>
            <a:r>
              <a:rPr lang="zh-CN" altLang="en-US" sz="2000" b="1" dirty="0"/>
              <a:t>结构：</a:t>
            </a:r>
            <a:r>
              <a:rPr lang="zh-CN" altLang="en-US" sz="2000" dirty="0"/>
              <a:t>细长圆柱体，尖的头部，接近中部有十字型小翼，尾部有十字型尾翼，在翼间有四个轴对称进气道；</a:t>
            </a:r>
            <a:endParaRPr lang="zh-CN" altLang="en-US" sz="2000" b="1" dirty="0"/>
          </a:p>
          <a:p>
            <a:pPr>
              <a:lnSpc>
                <a:spcPct val="80000"/>
              </a:lnSpc>
              <a:buClrTx/>
              <a:buSzTx/>
              <a:buFontTx/>
            </a:pPr>
            <a:r>
              <a:rPr lang="zh-CN" altLang="en-US" sz="2000" b="1" dirty="0"/>
              <a:t>直径：</a:t>
            </a:r>
            <a:r>
              <a:rPr lang="en-US" altLang="zh-CN" sz="2000"/>
              <a:t>330mm</a:t>
            </a:r>
            <a:r>
              <a:rPr lang="zh-CN" altLang="en-US" sz="2000" dirty="0"/>
              <a:t>；翼展：</a:t>
            </a:r>
            <a:r>
              <a:rPr lang="en-US" altLang="zh-CN" sz="2000"/>
              <a:t>1240mm</a:t>
            </a:r>
            <a:r>
              <a:rPr lang="zh-CN" altLang="en-US" sz="2000" dirty="0"/>
              <a:t>；</a:t>
            </a:r>
            <a:endParaRPr lang="zh-CN" altLang="en-US" sz="2000" b="1" dirty="0"/>
          </a:p>
          <a:p>
            <a:pPr>
              <a:lnSpc>
                <a:spcPct val="80000"/>
              </a:lnSpc>
              <a:buClrTx/>
              <a:buSzTx/>
              <a:buFontTx/>
            </a:pPr>
            <a:r>
              <a:rPr lang="zh-CN" altLang="en-US" sz="2000" b="1" dirty="0"/>
              <a:t>长度</a:t>
            </a:r>
            <a:r>
              <a:rPr lang="zh-CN" altLang="en-US" sz="2000" dirty="0"/>
              <a:t>：约</a:t>
            </a:r>
            <a:r>
              <a:rPr lang="en-US" altLang="zh-CN" sz="2000"/>
              <a:t>6200mm</a:t>
            </a:r>
            <a:r>
              <a:rPr lang="zh-CN" altLang="en-US" sz="2000" dirty="0"/>
              <a:t>；</a:t>
            </a:r>
            <a:endParaRPr lang="zh-CN" altLang="en-US" sz="2000" b="1" dirty="0"/>
          </a:p>
          <a:p>
            <a:pPr>
              <a:lnSpc>
                <a:spcPct val="80000"/>
              </a:lnSpc>
              <a:buClrTx/>
              <a:buSzTx/>
              <a:buFontTx/>
            </a:pPr>
            <a:r>
              <a:rPr lang="zh-CN" altLang="en-US" sz="2000" b="1" dirty="0"/>
              <a:t>固冲发动机</a:t>
            </a:r>
            <a:r>
              <a:rPr lang="zh-CN" altLang="en-US" sz="2000" dirty="0"/>
              <a:t>：四个侧旁压缩波进气道；侧面进气的冲压燃烧室；恒流量中能推进剂燃气发生器（装填镁粉）；</a:t>
            </a:r>
            <a:endParaRPr lang="zh-CN" altLang="en-US" sz="2000" b="1" dirty="0"/>
          </a:p>
          <a:p>
            <a:pPr>
              <a:lnSpc>
                <a:spcPct val="80000"/>
              </a:lnSpc>
              <a:buClrTx/>
              <a:buSzTx/>
              <a:buFontTx/>
            </a:pPr>
            <a:r>
              <a:rPr lang="zh-CN" altLang="en-US" sz="2000" b="1" dirty="0"/>
              <a:t>一体化助推器：</a:t>
            </a:r>
            <a:r>
              <a:rPr lang="zh-CN" altLang="en-US" sz="2000" dirty="0"/>
              <a:t>地面发射；</a:t>
            </a:r>
            <a:endParaRPr lang="zh-CN" altLang="en-US" sz="2000" dirty="0"/>
          </a:p>
          <a:p>
            <a:pPr>
              <a:lnSpc>
                <a:spcPct val="80000"/>
              </a:lnSpc>
              <a:buClrTx/>
              <a:buSzTx/>
              <a:buFontTx/>
            </a:pPr>
            <a:r>
              <a:rPr lang="zh-CN" altLang="en-US" sz="2000" b="1" dirty="0"/>
              <a:t>飞行包线：</a:t>
            </a:r>
            <a:r>
              <a:rPr lang="zh-CN" altLang="en-US" sz="2000" dirty="0"/>
              <a:t>马赫数</a:t>
            </a:r>
            <a:r>
              <a:rPr lang="en-US" altLang="zh-CN" sz="2000"/>
              <a:t>2.8</a:t>
            </a:r>
            <a:r>
              <a:rPr lang="zh-CN" altLang="en-US" sz="2000" dirty="0"/>
              <a:t>；射程</a:t>
            </a:r>
            <a:r>
              <a:rPr lang="en-US" altLang="zh-CN" sz="2000"/>
              <a:t>30</a:t>
            </a:r>
            <a:r>
              <a:rPr lang="zh-CN" altLang="en-US" sz="2000" dirty="0"/>
              <a:t>～</a:t>
            </a:r>
            <a:r>
              <a:rPr lang="en-US" altLang="zh-CN" sz="2000"/>
              <a:t>35km</a:t>
            </a:r>
            <a:r>
              <a:rPr lang="zh-CN" altLang="en-US" sz="2000" dirty="0"/>
              <a:t>。 </a:t>
            </a:r>
            <a:endParaRPr lang="zh-CN" altLang="en-US" sz="2000" dirty="0"/>
          </a:p>
        </p:txBody>
      </p:sp>
      <p:graphicFrame>
        <p:nvGraphicFramePr>
          <p:cNvPr id="57348" name="内容占位符 57347"/>
          <p:cNvGraphicFramePr/>
          <p:nvPr>
            <p:ph sz="half" idx="2"/>
          </p:nvPr>
        </p:nvGraphicFramePr>
        <p:xfrm>
          <a:off x="395288" y="4941888"/>
          <a:ext cx="8424862" cy="1477962"/>
        </p:xfrm>
        <a:graphic>
          <a:graphicData uri="http://schemas.openxmlformats.org/presentationml/2006/ole">
            <mc:AlternateContent xmlns:mc="http://schemas.openxmlformats.org/markup-compatibility/2006">
              <mc:Choice xmlns:v="urn:schemas-microsoft-com:vml" Requires="v">
                <p:oleObj spid="_x0000_s3079" name="" r:id="rId1" imgW="7162800" imgH="1257300" progId="Paint.Picture">
                  <p:embed/>
                </p:oleObj>
              </mc:Choice>
              <mc:Fallback>
                <p:oleObj name="" r:id="rId1" imgW="7162800" imgH="1257300" progId="Paint.Picture">
                  <p:embed/>
                  <p:pic>
                    <p:nvPicPr>
                      <p:cNvPr id="0" name="图片 3078"/>
                      <p:cNvPicPr/>
                      <p:nvPr/>
                    </p:nvPicPr>
                    <p:blipFill>
                      <a:blip r:embed="rId2"/>
                      <a:stretch>
                        <a:fillRect/>
                      </a:stretch>
                    </p:blipFill>
                    <p:spPr>
                      <a:xfrm>
                        <a:off x="395288" y="4941888"/>
                        <a:ext cx="8424862" cy="1477962"/>
                      </a:xfrm>
                      <a:prstGeom prst="rect">
                        <a:avLst/>
                      </a:prstGeom>
                      <a:noFill/>
                      <a:ln w="38100">
                        <a:miter/>
                      </a:ln>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3" name="图片 58372"/>
          <p:cNvPicPr>
            <a:picLocks noChangeAspect="1"/>
          </p:cNvPicPr>
          <p:nvPr/>
        </p:nvPicPr>
        <p:blipFill>
          <a:blip r:embed="rId1"/>
          <a:stretch>
            <a:fillRect/>
          </a:stretch>
        </p:blipFill>
        <p:spPr>
          <a:xfrm>
            <a:off x="0" y="0"/>
            <a:ext cx="9144000" cy="69246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标题 66561"/>
          <p:cNvSpPr>
            <a:spLocks noGrp="1"/>
          </p:cNvSpPr>
          <p:nvPr>
            <p:ph type="title"/>
          </p:nvPr>
        </p:nvSpPr>
        <p:spPr>
          <a:ln/>
        </p:spPr>
        <p:txBody>
          <a:bodyPr anchor="ctr" anchorCtr="0"/>
          <a:p>
            <a:r>
              <a:rPr lang="en-US" altLang="zh-CN" sz="4000" b="1"/>
              <a:t>1985</a:t>
            </a:r>
            <a:r>
              <a:rPr lang="zh-CN" altLang="en-US" sz="4000" b="1" dirty="0"/>
              <a:t>～</a:t>
            </a:r>
            <a:r>
              <a:rPr lang="en-US" altLang="zh-CN" sz="4000" b="1"/>
              <a:t>90</a:t>
            </a:r>
            <a:r>
              <a:rPr lang="zh-CN" altLang="en-US" sz="4000" b="1" dirty="0"/>
              <a:t>年代</a:t>
            </a:r>
            <a:r>
              <a:rPr lang="en-US" altLang="zh-CN" sz="4000" b="1"/>
              <a:t>: </a:t>
            </a:r>
            <a:r>
              <a:rPr lang="zh-CN" altLang="en-US" sz="4000" b="1" dirty="0"/>
              <a:t>俄罗斯中程空空导弹</a:t>
            </a:r>
            <a:r>
              <a:rPr lang="en-US" altLang="zh-CN" sz="4000" b="1"/>
              <a:t>P</a:t>
            </a:r>
            <a:r>
              <a:rPr lang="zh-CN" altLang="en-US" sz="4000" b="1" dirty="0"/>
              <a:t>－</a:t>
            </a:r>
            <a:r>
              <a:rPr lang="en-US" altLang="zh-CN" sz="4000" b="1"/>
              <a:t>77</a:t>
            </a:r>
            <a:r>
              <a:rPr lang="zh-CN" altLang="en-US" sz="4000" b="1" dirty="0"/>
              <a:t>和改进型</a:t>
            </a:r>
            <a:r>
              <a:rPr lang="en-US" altLang="zh-CN" sz="4000" b="1"/>
              <a:t>PBB</a:t>
            </a:r>
            <a:r>
              <a:rPr lang="zh-CN" altLang="en-US" sz="4000" b="1" dirty="0"/>
              <a:t>－</a:t>
            </a:r>
            <a:r>
              <a:rPr lang="en-US" altLang="zh-CN" sz="4000" b="1"/>
              <a:t>AE</a:t>
            </a:r>
            <a:endParaRPr lang="en-US" altLang="zh-CN" sz="4000" b="1"/>
          </a:p>
        </p:txBody>
      </p:sp>
      <p:sp>
        <p:nvSpPr>
          <p:cNvPr id="66563" name="文本占位符 66562"/>
          <p:cNvSpPr>
            <a:spLocks noGrp="1"/>
          </p:cNvSpPr>
          <p:nvPr>
            <p:ph type="body" sz="half" idx="1"/>
          </p:nvPr>
        </p:nvSpPr>
        <p:spPr>
          <a:xfrm>
            <a:off x="685800" y="1981200"/>
            <a:ext cx="7989888" cy="2311400"/>
          </a:xfrm>
          <a:ln/>
        </p:spPr>
        <p:txBody>
          <a:bodyPr/>
          <a:p>
            <a:pPr>
              <a:lnSpc>
                <a:spcPct val="80000"/>
              </a:lnSpc>
              <a:buClrTx/>
              <a:buSzTx/>
              <a:buFontTx/>
            </a:pPr>
            <a:r>
              <a:rPr lang="zh-CN" altLang="en-US" sz="2000" b="1" dirty="0"/>
              <a:t>弹长</a:t>
            </a:r>
            <a:r>
              <a:rPr lang="en-US" altLang="zh-CN" sz="2000" b="1"/>
              <a:t>(m)</a:t>
            </a:r>
            <a:r>
              <a:rPr lang="zh-CN" altLang="en-US" sz="2000" dirty="0"/>
              <a:t>：                </a:t>
            </a:r>
            <a:r>
              <a:rPr lang="en-US" altLang="zh-CN" sz="2000"/>
              <a:t>P</a:t>
            </a:r>
            <a:r>
              <a:rPr lang="zh-CN" altLang="en-US" sz="2000" dirty="0"/>
              <a:t>－</a:t>
            </a:r>
            <a:r>
              <a:rPr lang="en-US" altLang="zh-CN" sz="2000"/>
              <a:t>77</a:t>
            </a:r>
            <a:r>
              <a:rPr lang="zh-CN" altLang="en-US" sz="2000" dirty="0"/>
              <a:t>：</a:t>
            </a:r>
            <a:r>
              <a:rPr lang="en-US" altLang="zh-CN" sz="2000"/>
              <a:t>3.6	         PBB-AE:3.7</a:t>
            </a:r>
            <a:endParaRPr lang="en-US" altLang="zh-CN" sz="2000" b="1"/>
          </a:p>
          <a:p>
            <a:pPr>
              <a:lnSpc>
                <a:spcPct val="80000"/>
              </a:lnSpc>
              <a:buClrTx/>
              <a:buSzTx/>
              <a:buFontTx/>
            </a:pPr>
            <a:r>
              <a:rPr lang="zh-CN" altLang="en-US" sz="2000" b="1" dirty="0"/>
              <a:t>弹重（</a:t>
            </a:r>
            <a:r>
              <a:rPr lang="en-US" altLang="zh-CN" sz="2000" b="1"/>
              <a:t>kg</a:t>
            </a:r>
            <a:r>
              <a:rPr lang="zh-CN" altLang="en-US" sz="2000" b="1" dirty="0"/>
              <a:t>）</a:t>
            </a:r>
            <a:r>
              <a:rPr lang="zh-CN" altLang="en-US" sz="2000" dirty="0"/>
              <a:t>：          </a:t>
            </a:r>
            <a:r>
              <a:rPr lang="en-US" altLang="zh-CN" sz="2000"/>
              <a:t>P</a:t>
            </a:r>
            <a:r>
              <a:rPr lang="zh-CN" altLang="en-US" sz="2000" dirty="0"/>
              <a:t>－</a:t>
            </a:r>
            <a:r>
              <a:rPr lang="en-US" altLang="zh-CN" sz="2000"/>
              <a:t>77</a:t>
            </a:r>
            <a:r>
              <a:rPr lang="zh-CN" altLang="en-US" sz="2000" dirty="0"/>
              <a:t>：</a:t>
            </a:r>
            <a:r>
              <a:rPr lang="en-US" altLang="zh-CN" sz="2000"/>
              <a:t>175	         PBB-AE:225</a:t>
            </a:r>
            <a:endParaRPr lang="en-US" altLang="zh-CN" sz="2000" b="1"/>
          </a:p>
          <a:p>
            <a:pPr>
              <a:lnSpc>
                <a:spcPct val="80000"/>
              </a:lnSpc>
              <a:buClrTx/>
              <a:buSzTx/>
              <a:buFontTx/>
            </a:pPr>
            <a:r>
              <a:rPr lang="zh-CN" altLang="en-US" sz="2000" b="1" dirty="0"/>
              <a:t>弹径（</a:t>
            </a:r>
            <a:r>
              <a:rPr lang="en-US" altLang="zh-CN" sz="2000" b="1"/>
              <a:t>mm</a:t>
            </a:r>
            <a:r>
              <a:rPr lang="zh-CN" altLang="en-US" sz="2000" b="1" dirty="0"/>
              <a:t>）</a:t>
            </a:r>
            <a:r>
              <a:rPr lang="zh-CN" altLang="en-US" sz="2000" dirty="0"/>
              <a:t>：        </a:t>
            </a:r>
            <a:r>
              <a:rPr lang="en-US" altLang="zh-CN" sz="2000"/>
              <a:t>P</a:t>
            </a:r>
            <a:r>
              <a:rPr lang="zh-CN" altLang="en-US" sz="2000" dirty="0"/>
              <a:t>－</a:t>
            </a:r>
            <a:r>
              <a:rPr lang="en-US" altLang="zh-CN" sz="2000"/>
              <a:t>77</a:t>
            </a:r>
            <a:r>
              <a:rPr lang="zh-CN" altLang="en-US" sz="2000" dirty="0"/>
              <a:t>：</a:t>
            </a:r>
            <a:r>
              <a:rPr lang="en-US" altLang="zh-CN" sz="2000"/>
              <a:t>200	         PBB-AE:200/390</a:t>
            </a:r>
            <a:endParaRPr lang="en-US" altLang="zh-CN" sz="2000" b="1"/>
          </a:p>
          <a:p>
            <a:pPr>
              <a:lnSpc>
                <a:spcPct val="80000"/>
              </a:lnSpc>
              <a:buClrTx/>
              <a:buSzTx/>
              <a:buFontTx/>
            </a:pPr>
            <a:r>
              <a:rPr lang="zh-CN" altLang="en-US" sz="2000" b="1" dirty="0"/>
              <a:t>战斗部（</a:t>
            </a:r>
            <a:r>
              <a:rPr lang="en-US" altLang="zh-CN" sz="2000" b="1"/>
              <a:t>kg</a:t>
            </a:r>
            <a:r>
              <a:rPr lang="zh-CN" altLang="en-US" sz="2000" b="1" dirty="0"/>
              <a:t>）：</a:t>
            </a:r>
            <a:r>
              <a:rPr lang="zh-CN" altLang="en-US" sz="2000" dirty="0"/>
              <a:t>      </a:t>
            </a:r>
            <a:r>
              <a:rPr lang="en-US" altLang="zh-CN" sz="2000"/>
              <a:t>P</a:t>
            </a:r>
            <a:r>
              <a:rPr lang="zh-CN" altLang="en-US" sz="2000" dirty="0"/>
              <a:t>－</a:t>
            </a:r>
            <a:r>
              <a:rPr lang="en-US" altLang="zh-CN" sz="2000"/>
              <a:t>77</a:t>
            </a:r>
            <a:r>
              <a:rPr lang="zh-CN" altLang="en-US" sz="2000" dirty="0"/>
              <a:t>：</a:t>
            </a:r>
            <a:r>
              <a:rPr lang="en-US" altLang="zh-CN" sz="2000"/>
              <a:t>22</a:t>
            </a:r>
            <a:endParaRPr lang="en-US" altLang="zh-CN" sz="2000" b="1"/>
          </a:p>
          <a:p>
            <a:pPr>
              <a:lnSpc>
                <a:spcPct val="80000"/>
              </a:lnSpc>
              <a:buClrTx/>
              <a:buSzTx/>
              <a:buFontTx/>
            </a:pPr>
            <a:r>
              <a:rPr lang="zh-CN" altLang="en-US" sz="2000" b="1" dirty="0"/>
              <a:t>射程（</a:t>
            </a:r>
            <a:r>
              <a:rPr lang="en-US" altLang="zh-CN" sz="2000" b="1"/>
              <a:t>km</a:t>
            </a:r>
            <a:r>
              <a:rPr lang="zh-CN" altLang="en-US" sz="2000" b="1" dirty="0"/>
              <a:t>）：</a:t>
            </a:r>
            <a:r>
              <a:rPr lang="zh-CN" altLang="en-US" sz="2000" dirty="0"/>
              <a:t>        </a:t>
            </a:r>
            <a:r>
              <a:rPr lang="en-US" altLang="zh-CN" sz="2000"/>
              <a:t>100</a:t>
            </a:r>
            <a:endParaRPr lang="en-US" altLang="zh-CN" sz="2000"/>
          </a:p>
          <a:p>
            <a:pPr>
              <a:lnSpc>
                <a:spcPct val="80000"/>
              </a:lnSpc>
              <a:buClrTx/>
              <a:buSzTx/>
              <a:buFontTx/>
            </a:pPr>
            <a:r>
              <a:rPr lang="en-US" altLang="zh-CN" sz="2000"/>
              <a:t>P</a:t>
            </a:r>
            <a:r>
              <a:rPr lang="zh-CN" altLang="en-US" sz="2000" dirty="0"/>
              <a:t>－</a:t>
            </a:r>
            <a:r>
              <a:rPr lang="en-US" altLang="zh-CN" sz="2000"/>
              <a:t>77</a:t>
            </a:r>
            <a:r>
              <a:rPr lang="zh-CN" altLang="en-US" sz="2000" dirty="0"/>
              <a:t>空空导弹</a:t>
            </a:r>
            <a:r>
              <a:rPr lang="en-US" altLang="zh-CN" sz="2000"/>
              <a:t>1994</a:t>
            </a:r>
            <a:r>
              <a:rPr lang="zh-CN" altLang="en-US" sz="2000" dirty="0"/>
              <a:t>年装备空军，在此基础上，又研制的远程</a:t>
            </a:r>
            <a:r>
              <a:rPr lang="en-US" altLang="zh-CN" sz="2000"/>
              <a:t>《КРПД–ТТ》</a:t>
            </a:r>
            <a:r>
              <a:rPr lang="zh-CN" altLang="en-US" sz="2000" dirty="0"/>
              <a:t>空空导弹</a:t>
            </a:r>
            <a:r>
              <a:rPr lang="en-US" altLang="zh-CN" sz="2000"/>
              <a:t>PBB</a:t>
            </a:r>
            <a:r>
              <a:rPr lang="zh-CN" altLang="en-US" sz="2000" dirty="0"/>
              <a:t>－</a:t>
            </a:r>
            <a:r>
              <a:rPr lang="en-US" altLang="zh-CN" sz="2000"/>
              <a:t>AE</a:t>
            </a:r>
            <a:r>
              <a:rPr lang="zh-CN" altLang="en-US" sz="2000" dirty="0"/>
              <a:t>，采用固体冲压发动机。 </a:t>
            </a:r>
            <a:endParaRPr lang="zh-CN" altLang="en-US" sz="2000" dirty="0"/>
          </a:p>
        </p:txBody>
      </p:sp>
      <p:pic>
        <p:nvPicPr>
          <p:cNvPr id="66564" name="内容占位符 66563"/>
          <p:cNvPicPr>
            <a:picLocks noChangeAspect="1"/>
          </p:cNvPicPr>
          <p:nvPr>
            <p:ph sz="half" idx="2"/>
          </p:nvPr>
        </p:nvPicPr>
        <p:blipFill>
          <a:blip r:embed="rId1"/>
          <a:stretch>
            <a:fillRect/>
          </a:stretch>
        </p:blipFill>
        <p:spPr>
          <a:xfrm>
            <a:off x="0" y="4381500"/>
            <a:ext cx="9144000" cy="2476500"/>
          </a:xfr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标题 74753"/>
          <p:cNvSpPr>
            <a:spLocks noGrp="1"/>
          </p:cNvSpPr>
          <p:nvPr>
            <p:ph type="title"/>
          </p:nvPr>
        </p:nvSpPr>
        <p:spPr>
          <a:ln/>
        </p:spPr>
        <p:txBody>
          <a:bodyPr anchor="ctr" anchorCtr="0"/>
          <a:p>
            <a:pPr algn="l"/>
            <a:r>
              <a:rPr lang="zh-CN" altLang="en-US" sz="4000" b="1" dirty="0"/>
              <a:t>俄罗斯齐射火箭弹</a:t>
            </a:r>
            <a:r>
              <a:rPr lang="en-US" altLang="zh-CN" sz="4000" b="1"/>
              <a:t>PCЗО</a:t>
            </a:r>
            <a:r>
              <a:rPr lang="zh-CN" altLang="en-US" sz="4000" b="1" dirty="0"/>
              <a:t>增程</a:t>
            </a:r>
            <a:endParaRPr lang="zh-CN" altLang="en-US" sz="4000" b="1" dirty="0"/>
          </a:p>
        </p:txBody>
      </p:sp>
      <p:sp>
        <p:nvSpPr>
          <p:cNvPr id="74755" name="文本占位符 74754"/>
          <p:cNvSpPr>
            <a:spLocks noGrp="1"/>
          </p:cNvSpPr>
          <p:nvPr>
            <p:ph type="body" idx="1"/>
          </p:nvPr>
        </p:nvSpPr>
        <p:spPr>
          <a:ln/>
        </p:spPr>
        <p:txBody>
          <a:bodyPr/>
          <a:p>
            <a:pPr>
              <a:lnSpc>
                <a:spcPct val="80000"/>
              </a:lnSpc>
            </a:pPr>
            <a:r>
              <a:rPr lang="zh-CN" altLang="en-US" sz="2000" dirty="0"/>
              <a:t>俄罗斯对现役型号齐射火箭弹</a:t>
            </a:r>
            <a:r>
              <a:rPr lang="en-US" altLang="zh-CN" sz="2000"/>
              <a:t>PCЗО</a:t>
            </a:r>
            <a:r>
              <a:rPr lang="zh-CN" altLang="en-US" sz="2000" dirty="0"/>
              <a:t>使用增程冲压进行改进的方案，改进后的的射程由原来的</a:t>
            </a:r>
            <a:r>
              <a:rPr lang="en-US" altLang="zh-CN" sz="2000"/>
              <a:t>100km</a:t>
            </a:r>
            <a:r>
              <a:rPr lang="zh-CN" altLang="en-US" sz="2000" dirty="0"/>
              <a:t>增加到</a:t>
            </a:r>
            <a:r>
              <a:rPr lang="en-US" altLang="zh-CN" sz="2000"/>
              <a:t>200km</a:t>
            </a:r>
            <a:r>
              <a:rPr lang="zh-CN" altLang="en-US" sz="2000" dirty="0"/>
              <a:t>。在整体式固体冲压发动机（</a:t>
            </a:r>
            <a:r>
              <a:rPr lang="en-US" altLang="zh-CN" sz="2000"/>
              <a:t>ИРПДТ</a:t>
            </a:r>
            <a:r>
              <a:rPr lang="zh-CN" altLang="en-US" sz="2000" dirty="0"/>
              <a:t>）型号中：</a:t>
            </a:r>
            <a:endParaRPr lang="zh-CN" altLang="en-US" sz="2000" dirty="0"/>
          </a:p>
          <a:p>
            <a:pPr>
              <a:lnSpc>
                <a:spcPct val="80000"/>
              </a:lnSpc>
            </a:pPr>
            <a:r>
              <a:rPr lang="zh-CN" altLang="en-US" sz="2000" dirty="0"/>
              <a:t>推进剂装药：</a:t>
            </a:r>
            <a:r>
              <a:rPr lang="en-US" altLang="zh-CN" sz="2000"/>
              <a:t>Mp1</a:t>
            </a:r>
            <a:r>
              <a:rPr lang="zh-CN" altLang="en-US" sz="2000" dirty="0"/>
              <a:t>＋</a:t>
            </a:r>
            <a:r>
              <a:rPr lang="en-US" altLang="zh-CN" sz="2000"/>
              <a:t>Mp2</a:t>
            </a:r>
            <a:r>
              <a:rPr lang="zh-CN" altLang="en-US" sz="2000" dirty="0"/>
              <a:t>＝</a:t>
            </a:r>
            <a:r>
              <a:rPr lang="en-US" altLang="zh-CN" sz="2000"/>
              <a:t>340kg</a:t>
            </a:r>
            <a:endParaRPr lang="en-US" altLang="zh-CN" sz="2000"/>
          </a:p>
          <a:p>
            <a:pPr>
              <a:lnSpc>
                <a:spcPct val="80000"/>
              </a:lnSpc>
            </a:pPr>
            <a:r>
              <a:rPr lang="zh-CN" altLang="en-US" sz="2000" dirty="0"/>
              <a:t>推进剂密度：</a:t>
            </a:r>
            <a:r>
              <a:rPr lang="en-US" altLang="zh-CN" sz="2000"/>
              <a:t>ρ1</a:t>
            </a:r>
            <a:r>
              <a:rPr lang="zh-CN" altLang="en-US" sz="2000" dirty="0"/>
              <a:t>＝</a:t>
            </a:r>
            <a:r>
              <a:rPr lang="en-US" altLang="zh-CN" sz="2000"/>
              <a:t>1509kg/m3</a:t>
            </a:r>
            <a:r>
              <a:rPr lang="zh-CN" altLang="en-US" sz="2000" dirty="0"/>
              <a:t>；</a:t>
            </a:r>
            <a:endParaRPr lang="zh-CN" altLang="en-US" sz="2000" dirty="0"/>
          </a:p>
          <a:p>
            <a:pPr>
              <a:lnSpc>
                <a:spcPct val="80000"/>
              </a:lnSpc>
            </a:pPr>
            <a:r>
              <a:rPr lang="zh-CN" altLang="en-US" sz="2000" dirty="0"/>
              <a:t>推进剂发热量：</a:t>
            </a:r>
            <a:r>
              <a:rPr lang="en-US" altLang="zh-CN" sz="2000" err="1"/>
              <a:t>Hu</a:t>
            </a:r>
            <a:r>
              <a:rPr lang="zh-CN" altLang="en-US" sz="2000" dirty="0"/>
              <a:t>＝</a:t>
            </a:r>
            <a:r>
              <a:rPr lang="en-US" altLang="zh-CN" sz="2000"/>
              <a:t>26.968MJ/kg</a:t>
            </a:r>
            <a:r>
              <a:rPr lang="zh-CN" altLang="en-US" sz="2000" dirty="0"/>
              <a:t>；</a:t>
            </a:r>
            <a:endParaRPr lang="zh-CN" altLang="en-US" sz="2000" dirty="0"/>
          </a:p>
          <a:p>
            <a:pPr>
              <a:lnSpc>
                <a:spcPct val="80000"/>
              </a:lnSpc>
            </a:pPr>
            <a:r>
              <a:rPr lang="zh-CN" altLang="en-US" sz="2000" dirty="0"/>
              <a:t>燃气发生器推进剂：</a:t>
            </a:r>
            <a:r>
              <a:rPr lang="en-US" altLang="zh-CN" sz="2000"/>
              <a:t>25</a:t>
            </a:r>
            <a:r>
              <a:rPr lang="zh-CN" altLang="en-US" sz="2000" dirty="0"/>
              <a:t>％的正碳甲硼烷（</a:t>
            </a:r>
            <a:r>
              <a:rPr lang="en-US" altLang="zh-CN" sz="2000"/>
              <a:t>Д</a:t>
            </a:r>
            <a:r>
              <a:rPr lang="zh-CN" altLang="en-US" sz="2000" dirty="0"/>
              <a:t>－</a:t>
            </a:r>
            <a:r>
              <a:rPr lang="en-US" altLang="zh-CN" sz="2000"/>
              <a:t>9</a:t>
            </a:r>
            <a:r>
              <a:rPr lang="zh-CN" altLang="en-US" sz="2000" dirty="0"/>
              <a:t>）；</a:t>
            </a:r>
            <a:endParaRPr lang="zh-CN" altLang="en-US" sz="2000" dirty="0"/>
          </a:p>
          <a:p>
            <a:pPr>
              <a:lnSpc>
                <a:spcPct val="80000"/>
              </a:lnSpc>
            </a:pPr>
            <a:r>
              <a:rPr lang="zh-CN" altLang="en-US" sz="2000" dirty="0"/>
              <a:t>化学当量数：</a:t>
            </a:r>
            <a:r>
              <a:rPr lang="en-US" altLang="zh-CN" sz="2000"/>
              <a:t>L0</a:t>
            </a:r>
            <a:r>
              <a:rPr lang="zh-CN" altLang="en-US" sz="2000" dirty="0"/>
              <a:t>＝</a:t>
            </a:r>
            <a:r>
              <a:rPr lang="en-US" altLang="zh-CN" sz="2000"/>
              <a:t>5.529</a:t>
            </a:r>
            <a:r>
              <a:rPr lang="zh-CN" altLang="en-US" sz="2000" dirty="0"/>
              <a:t>；</a:t>
            </a:r>
            <a:endParaRPr lang="zh-CN" altLang="en-US" sz="2000" dirty="0"/>
          </a:p>
          <a:p>
            <a:pPr>
              <a:lnSpc>
                <a:spcPct val="80000"/>
              </a:lnSpc>
            </a:pPr>
            <a:r>
              <a:rPr lang="zh-CN" altLang="en-US" sz="2000" dirty="0"/>
              <a:t>喷管临界截面直径：</a:t>
            </a:r>
            <a:r>
              <a:rPr lang="en-US" altLang="zh-CN" sz="2000" err="1"/>
              <a:t>Dt</a:t>
            </a:r>
            <a:r>
              <a:rPr lang="zh-CN" altLang="en-US" sz="2000" dirty="0"/>
              <a:t>＝</a:t>
            </a:r>
            <a:r>
              <a:rPr lang="en-US" altLang="zh-CN" sz="2000"/>
              <a:t>0.2m</a:t>
            </a:r>
            <a:r>
              <a:rPr lang="zh-CN" altLang="en-US" sz="2000" dirty="0"/>
              <a:t>；</a:t>
            </a:r>
            <a:endParaRPr lang="zh-CN" altLang="en-US" sz="2000" dirty="0"/>
          </a:p>
          <a:p>
            <a:pPr>
              <a:lnSpc>
                <a:spcPct val="80000"/>
              </a:lnSpc>
            </a:pPr>
            <a:r>
              <a:rPr lang="zh-CN" altLang="en-US" sz="2000" dirty="0"/>
              <a:t>喷管出口截面直径：</a:t>
            </a:r>
            <a:r>
              <a:rPr lang="en-US" altLang="zh-CN" sz="2000"/>
              <a:t>De</a:t>
            </a:r>
            <a:r>
              <a:rPr lang="zh-CN" altLang="en-US" sz="2000" dirty="0"/>
              <a:t>＝</a:t>
            </a:r>
            <a:r>
              <a:rPr lang="en-US" altLang="zh-CN" sz="2000"/>
              <a:t>0.29m,</a:t>
            </a:r>
            <a:r>
              <a:rPr lang="zh-CN" altLang="en-US" sz="2000" dirty="0"/>
              <a:t>；</a:t>
            </a:r>
            <a:endParaRPr lang="zh-CN" altLang="en-US" sz="2000" dirty="0"/>
          </a:p>
          <a:p>
            <a:pPr>
              <a:lnSpc>
                <a:spcPct val="80000"/>
              </a:lnSpc>
            </a:pPr>
            <a:r>
              <a:rPr lang="zh-CN" altLang="en-US" sz="2000" dirty="0"/>
              <a:t>改进后的冲压发动机采用双下侧二元进气道，置于机腹部互成</a:t>
            </a:r>
            <a:r>
              <a:rPr lang="en-US" altLang="zh-CN" sz="2000"/>
              <a:t>90˚</a:t>
            </a:r>
            <a:r>
              <a:rPr lang="zh-CN" altLang="en-US" sz="2000" dirty="0"/>
              <a:t>角。由于火箭腹部有凸起部分，因此，不能从现用的火箭弹发射管装置上发射。发射弹道从原来的抛物型改为山峰式。</a:t>
            </a:r>
            <a:endParaRPr lang="zh-CN"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6" name="标题 107525"/>
          <p:cNvSpPr>
            <a:spLocks noGrp="1"/>
          </p:cNvSpPr>
          <p:nvPr>
            <p:ph type="title"/>
          </p:nvPr>
        </p:nvSpPr>
        <p:spPr>
          <a:ln/>
        </p:spPr>
        <p:txBody>
          <a:bodyPr anchor="ctr" anchorCtr="0"/>
          <a:p>
            <a:pPr algn="l"/>
            <a:r>
              <a:rPr lang="en-US" altLang="zh-CN" b="1">
                <a:solidFill>
                  <a:schemeClr val="accent2"/>
                </a:solidFill>
              </a:rPr>
              <a:t>2 </a:t>
            </a:r>
            <a:r>
              <a:rPr lang="zh-CN" altLang="en-US" b="1" dirty="0">
                <a:solidFill>
                  <a:schemeClr val="accent2"/>
                </a:solidFill>
              </a:rPr>
              <a:t>欧共体各国</a:t>
            </a:r>
            <a:endParaRPr lang="zh-CN" altLang="en-US" b="1" dirty="0">
              <a:solidFill>
                <a:schemeClr val="accent2"/>
              </a:solidFill>
            </a:endParaRPr>
          </a:p>
        </p:txBody>
      </p:sp>
      <p:sp>
        <p:nvSpPr>
          <p:cNvPr id="107527" name="文本占位符 107526"/>
          <p:cNvSpPr>
            <a:spLocks noGrp="1"/>
          </p:cNvSpPr>
          <p:nvPr>
            <p:ph type="body" idx="1"/>
          </p:nvPr>
        </p:nvSpPr>
        <p:spPr>
          <a:ln/>
        </p:spPr>
        <p:txBody>
          <a:bodyPr/>
          <a:p>
            <a:pPr marL="609600" indent="-609600">
              <a:lnSpc>
                <a:spcPct val="90000"/>
              </a:lnSpc>
              <a:buNone/>
            </a:pPr>
            <a:r>
              <a:rPr lang="zh-CN" altLang="en-US" dirty="0"/>
              <a:t>早期</a:t>
            </a:r>
            <a:endParaRPr lang="zh-CN" altLang="en-US" dirty="0"/>
          </a:p>
          <a:p>
            <a:pPr marL="609600" indent="-609600">
              <a:lnSpc>
                <a:spcPct val="90000"/>
              </a:lnSpc>
              <a:buNone/>
            </a:pPr>
            <a:r>
              <a:rPr lang="zh-CN" altLang="en-US" dirty="0"/>
              <a:t>     德国</a:t>
            </a:r>
            <a:r>
              <a:rPr lang="en-US" altLang="zh-CN"/>
              <a:t>German </a:t>
            </a:r>
            <a:r>
              <a:rPr lang="zh-CN" altLang="en-US" dirty="0"/>
              <a:t>，</a:t>
            </a:r>
            <a:r>
              <a:rPr lang="en-US" altLang="zh-CN"/>
              <a:t>Bayern-</a:t>
            </a:r>
            <a:r>
              <a:rPr lang="en-US" altLang="zh-CN" err="1"/>
              <a:t>Chemie</a:t>
            </a:r>
            <a:r>
              <a:rPr lang="zh-CN" altLang="en-US" dirty="0"/>
              <a:t>进行大量冲压发动机关键技术研究</a:t>
            </a:r>
            <a:endParaRPr lang="zh-CN" altLang="en-US" dirty="0"/>
          </a:p>
          <a:p>
            <a:pPr marL="609600" indent="-609600">
              <a:lnSpc>
                <a:spcPct val="90000"/>
              </a:lnSpc>
              <a:buNone/>
            </a:pPr>
            <a:endParaRPr lang="zh-CN" altLang="en-US" dirty="0"/>
          </a:p>
          <a:p>
            <a:pPr marL="609600" indent="-609600">
              <a:lnSpc>
                <a:spcPct val="90000"/>
              </a:lnSpc>
              <a:buNone/>
            </a:pPr>
            <a:r>
              <a:rPr lang="zh-CN" altLang="en-US" dirty="0"/>
              <a:t>后来</a:t>
            </a:r>
            <a:endParaRPr lang="zh-CN" altLang="en-US" dirty="0"/>
          </a:p>
          <a:p>
            <a:pPr marL="609600" indent="-609600">
              <a:lnSpc>
                <a:spcPct val="90000"/>
              </a:lnSpc>
              <a:buNone/>
            </a:pPr>
            <a:r>
              <a:rPr lang="zh-CN" altLang="en-US" dirty="0"/>
              <a:t>      英国、法国、德国、意大利、西班牙、瑞典等六国参与以流星为代表的空空导弹冲压发动机的研制。</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标题 114689"/>
          <p:cNvSpPr>
            <a:spLocks noGrp="1"/>
          </p:cNvSpPr>
          <p:nvPr>
            <p:ph type="title"/>
          </p:nvPr>
        </p:nvSpPr>
        <p:spPr>
          <a:xfrm>
            <a:off x="684213" y="260350"/>
            <a:ext cx="7772400" cy="1143000"/>
          </a:xfrm>
          <a:ln/>
        </p:spPr>
        <p:txBody>
          <a:bodyPr anchor="ctr" anchorCtr="0"/>
          <a:p>
            <a:r>
              <a:rPr lang="zh-CN" altLang="en-US" sz="3200" b="1" dirty="0">
                <a:ea typeface="黑体" panose="02010609060101010101" pitchFamily="2" charset="-122"/>
              </a:rPr>
              <a:t>流量调节固体火箭冲压发动机的基本原理</a:t>
            </a:r>
            <a:r>
              <a:rPr lang="zh-CN" altLang="en-US" dirty="0"/>
              <a:t> </a:t>
            </a:r>
            <a:endParaRPr lang="zh-CN" altLang="en-US" dirty="0"/>
          </a:p>
        </p:txBody>
      </p:sp>
      <p:pic>
        <p:nvPicPr>
          <p:cNvPr id="114692" name="图片 114691"/>
          <p:cNvPicPr>
            <a:picLocks noChangeAspect="1"/>
          </p:cNvPicPr>
          <p:nvPr/>
        </p:nvPicPr>
        <p:blipFill>
          <a:blip r:embed="rId1"/>
          <a:stretch>
            <a:fillRect/>
          </a:stretch>
        </p:blipFill>
        <p:spPr>
          <a:xfrm>
            <a:off x="0" y="1484313"/>
            <a:ext cx="9144000" cy="4608512"/>
          </a:xfrm>
          <a:prstGeom prst="rect">
            <a:avLst/>
          </a:prstGeom>
          <a:noFill/>
          <a:ln w="9525">
            <a:noFill/>
          </a:ln>
        </p:spPr>
      </p:pic>
      <p:sp>
        <p:nvSpPr>
          <p:cNvPr id="114693" name="文本框 114692"/>
          <p:cNvSpPr txBox="1"/>
          <p:nvPr/>
        </p:nvSpPr>
        <p:spPr>
          <a:xfrm>
            <a:off x="1692275" y="6165850"/>
            <a:ext cx="6337300"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Schematic of the </a:t>
            </a:r>
            <a:r>
              <a:rPr lang="en-US" altLang="zh-CN" b="1" err="1">
                <a:latin typeface="Times New Roman" panose="02020603050405020304" pitchFamily="18" charset="0"/>
              </a:rPr>
              <a:t>Throttleable</a:t>
            </a:r>
            <a:r>
              <a:rPr lang="en-US" altLang="zh-CN" b="1">
                <a:latin typeface="Times New Roman" panose="02020603050405020304" pitchFamily="18" charset="0"/>
              </a:rPr>
              <a:t> Ducted Rocket</a:t>
            </a:r>
            <a:endParaRPr lang="en-US" altLang="zh-CN" b="1">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标题 115713"/>
          <p:cNvSpPr>
            <a:spLocks noGrp="1"/>
          </p:cNvSpPr>
          <p:nvPr>
            <p:ph type="title"/>
          </p:nvPr>
        </p:nvSpPr>
        <p:spPr>
          <a:ln/>
        </p:spPr>
        <p:txBody>
          <a:bodyPr anchor="ctr" anchorCtr="0"/>
          <a:p>
            <a:r>
              <a:rPr lang="zh-CN" altLang="en-US" sz="3600" dirty="0"/>
              <a:t>流量调节</a:t>
            </a:r>
            <a:endParaRPr lang="zh-CN" altLang="en-US" sz="3600" dirty="0"/>
          </a:p>
        </p:txBody>
      </p:sp>
      <p:pic>
        <p:nvPicPr>
          <p:cNvPr id="115716" name="图片 115715"/>
          <p:cNvPicPr>
            <a:picLocks noChangeAspect="1"/>
          </p:cNvPicPr>
          <p:nvPr/>
        </p:nvPicPr>
        <p:blipFill>
          <a:blip r:embed="rId1"/>
          <a:stretch>
            <a:fillRect/>
          </a:stretch>
        </p:blipFill>
        <p:spPr>
          <a:xfrm>
            <a:off x="396875" y="1881188"/>
            <a:ext cx="8351838" cy="3095625"/>
          </a:xfrm>
          <a:prstGeom prst="rect">
            <a:avLst/>
          </a:prstGeom>
          <a:noFill/>
          <a:ln w="9525">
            <a:noFill/>
          </a:ln>
        </p:spPr>
      </p:pic>
      <p:sp>
        <p:nvSpPr>
          <p:cNvPr id="115717" name="文本框 115716"/>
          <p:cNvSpPr txBox="1"/>
          <p:nvPr/>
        </p:nvSpPr>
        <p:spPr>
          <a:xfrm>
            <a:off x="2268538" y="5734050"/>
            <a:ext cx="5399087"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Principle of </a:t>
            </a:r>
            <a:r>
              <a:rPr lang="en-US" altLang="zh-CN" b="1" err="1">
                <a:latin typeface="Times New Roman" panose="02020603050405020304" pitchFamily="18" charset="0"/>
              </a:rPr>
              <a:t>gasgenerator</a:t>
            </a:r>
            <a:r>
              <a:rPr lang="en-US" altLang="zh-CN" b="1">
                <a:latin typeface="Times New Roman" panose="02020603050405020304" pitchFamily="18" charset="0"/>
              </a:rPr>
              <a:t> control</a:t>
            </a:r>
            <a:endParaRPr lang="en-US" altLang="zh-CN" b="1">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标题 149505"/>
          <p:cNvSpPr>
            <a:spLocks noGrp="1"/>
          </p:cNvSpPr>
          <p:nvPr>
            <p:ph type="title"/>
          </p:nvPr>
        </p:nvSpPr>
        <p:spPr>
          <a:xfrm>
            <a:off x="685800" y="609600"/>
            <a:ext cx="7772400" cy="874713"/>
          </a:xfrm>
          <a:ln/>
        </p:spPr>
        <p:txBody>
          <a:bodyPr anchor="ctr" anchorCtr="0"/>
          <a:p>
            <a:r>
              <a:rPr lang="zh-CN" altLang="en-US" sz="2800" b="1" dirty="0"/>
              <a:t>固体火箭冲压发动机技术的早期进展</a:t>
            </a:r>
            <a:endParaRPr lang="zh-CN" altLang="en-US" sz="2800" b="1" dirty="0"/>
          </a:p>
        </p:txBody>
      </p:sp>
      <p:sp>
        <p:nvSpPr>
          <p:cNvPr id="149507" name="文本占位符 149506"/>
          <p:cNvSpPr>
            <a:spLocks noGrp="1"/>
          </p:cNvSpPr>
          <p:nvPr>
            <p:ph type="body" idx="1"/>
          </p:nvPr>
        </p:nvSpPr>
        <p:spPr>
          <a:xfrm>
            <a:off x="685800" y="1557338"/>
            <a:ext cx="7772400" cy="4538662"/>
          </a:xfrm>
          <a:ln/>
        </p:spPr>
        <p:txBody>
          <a:bodyPr/>
          <a:p>
            <a:pPr algn="just">
              <a:lnSpc>
                <a:spcPct val="80000"/>
              </a:lnSpc>
            </a:pPr>
            <a:r>
              <a:rPr lang="zh-CN" altLang="en-US" sz="2400" dirty="0"/>
              <a:t>在</a:t>
            </a:r>
            <a:r>
              <a:rPr lang="en-US" altLang="zh-CN" sz="2400"/>
              <a:t>MBB</a:t>
            </a:r>
            <a:r>
              <a:rPr lang="zh-CN" altLang="en-US" sz="2400" dirty="0"/>
              <a:t>固体火箭冲压发动机动力装置的首次研究始于</a:t>
            </a:r>
            <a:r>
              <a:rPr lang="en-US" altLang="zh-CN" sz="2400"/>
              <a:t>1962</a:t>
            </a:r>
            <a:r>
              <a:rPr lang="zh-CN" altLang="en-US" sz="2400" dirty="0"/>
              <a:t>年，由德国</a:t>
            </a:r>
            <a:r>
              <a:rPr lang="en-US" altLang="zh-CN" sz="2400" err="1"/>
              <a:t>MoD</a:t>
            </a:r>
            <a:r>
              <a:rPr lang="zh-CN" altLang="en-US" sz="2400" dirty="0"/>
              <a:t>资助。</a:t>
            </a:r>
            <a:endParaRPr lang="zh-CN" altLang="en-US" sz="2400" dirty="0"/>
          </a:p>
          <a:p>
            <a:pPr algn="just">
              <a:lnSpc>
                <a:spcPct val="80000"/>
              </a:lnSpc>
            </a:pPr>
            <a:r>
              <a:rPr lang="zh-CN" altLang="en-US" sz="2400" dirty="0"/>
              <a:t>在</a:t>
            </a:r>
            <a:r>
              <a:rPr lang="en-US" altLang="zh-CN" sz="2400"/>
              <a:t>BC</a:t>
            </a:r>
            <a:r>
              <a:rPr lang="zh-CN" altLang="en-US" sz="2400" dirty="0"/>
              <a:t>（</a:t>
            </a:r>
            <a:r>
              <a:rPr lang="en-US" altLang="zh-CN" sz="2400"/>
              <a:t>Bayern-</a:t>
            </a:r>
            <a:r>
              <a:rPr lang="en-US" altLang="zh-CN" sz="2400" err="1"/>
              <a:t>Chemie</a:t>
            </a:r>
            <a:r>
              <a:rPr lang="en-US" altLang="zh-CN" sz="2400"/>
              <a:t> GmbH</a:t>
            </a:r>
            <a:r>
              <a:rPr lang="zh-CN" altLang="en-US" sz="2400" dirty="0"/>
              <a:t>）相关的燃气发生器推进剂的研制始于</a:t>
            </a:r>
            <a:r>
              <a:rPr lang="en-US" altLang="zh-CN" sz="2400"/>
              <a:t>1964</a:t>
            </a:r>
            <a:r>
              <a:rPr lang="zh-CN" altLang="en-US" sz="2400" dirty="0"/>
              <a:t>年。</a:t>
            </a:r>
            <a:endParaRPr lang="zh-CN" altLang="en-US" sz="2400" dirty="0"/>
          </a:p>
          <a:p>
            <a:pPr algn="just">
              <a:lnSpc>
                <a:spcPct val="80000"/>
              </a:lnSpc>
            </a:pPr>
            <a:r>
              <a:rPr lang="zh-CN" altLang="en-US" sz="2400" dirty="0"/>
              <a:t>高能含硼燃气发生器推进剂的研制始于</a:t>
            </a:r>
            <a:r>
              <a:rPr lang="en-US" altLang="zh-CN" sz="2400"/>
              <a:t>1970</a:t>
            </a:r>
            <a:r>
              <a:rPr lang="zh-CN" altLang="en-US" sz="2400" dirty="0"/>
              <a:t>年，主要用于固定流量的固体火箭冲压发动机。</a:t>
            </a:r>
            <a:endParaRPr lang="zh-CN" altLang="en-US" sz="2400" dirty="0"/>
          </a:p>
          <a:p>
            <a:pPr algn="just">
              <a:lnSpc>
                <a:spcPct val="80000"/>
              </a:lnSpc>
            </a:pPr>
            <a:r>
              <a:rPr lang="zh-CN" altLang="en-US" sz="2000" dirty="0"/>
              <a:t>在早期二十年的</a:t>
            </a:r>
            <a:r>
              <a:rPr lang="en-US" altLang="zh-CN" sz="2000"/>
              <a:t>DR</a:t>
            </a:r>
            <a:r>
              <a:rPr lang="zh-CN" altLang="en-US" sz="2000" dirty="0"/>
              <a:t>技术和预先研究中，研究主要集中在反舰导弹的应用领域 </a:t>
            </a:r>
            <a:endParaRPr lang="zh-CN" altLang="en-US" sz="2400"/>
          </a:p>
          <a:p>
            <a:pPr>
              <a:lnSpc>
                <a:spcPct val="80000"/>
              </a:lnSpc>
              <a:buNone/>
            </a:pPr>
            <a:r>
              <a:rPr lang="zh-CN" altLang="en-US" sz="2000"/>
              <a:t>		</a:t>
            </a:r>
            <a:r>
              <a:rPr lang="en-US" altLang="zh-CN" sz="2400"/>
              <a:t>1  </a:t>
            </a:r>
            <a:r>
              <a:rPr lang="zh-CN" altLang="en-US" sz="2400" dirty="0"/>
              <a:t>－</a:t>
            </a:r>
            <a:r>
              <a:rPr lang="en-US" altLang="zh-CN" sz="2400"/>
              <a:t>HYDRA, </a:t>
            </a:r>
            <a:endParaRPr lang="en-US" altLang="zh-CN" sz="2400"/>
          </a:p>
          <a:p>
            <a:pPr marL="1181100" lvl="2" indent="-266700">
              <a:lnSpc>
                <a:spcPct val="80000"/>
              </a:lnSpc>
              <a:buNone/>
            </a:pPr>
            <a:r>
              <a:rPr lang="en-US" altLang="zh-CN"/>
              <a:t>2  </a:t>
            </a:r>
            <a:r>
              <a:rPr lang="zh-CN" altLang="en-US" dirty="0"/>
              <a:t>－ </a:t>
            </a:r>
            <a:r>
              <a:rPr lang="en-US" altLang="zh-CN"/>
              <a:t>FK80, </a:t>
            </a:r>
            <a:endParaRPr lang="en-US" altLang="zh-CN"/>
          </a:p>
          <a:p>
            <a:pPr marL="1181100" lvl="2" indent="-266700">
              <a:lnSpc>
                <a:spcPct val="80000"/>
              </a:lnSpc>
              <a:buNone/>
            </a:pPr>
            <a:r>
              <a:rPr lang="en-US" altLang="zh-CN"/>
              <a:t>3   </a:t>
            </a:r>
            <a:r>
              <a:rPr lang="zh-CN" altLang="en-US" dirty="0"/>
              <a:t>－</a:t>
            </a:r>
            <a:r>
              <a:rPr lang="en-US" altLang="zh-CN"/>
              <a:t>ASSM, </a:t>
            </a:r>
            <a:endParaRPr lang="en-US" altLang="zh-CN"/>
          </a:p>
          <a:p>
            <a:pPr marL="1181100" lvl="2" indent="-266700">
              <a:lnSpc>
                <a:spcPct val="80000"/>
              </a:lnSpc>
              <a:buNone/>
            </a:pPr>
            <a:r>
              <a:rPr lang="en-US" altLang="zh-CN"/>
              <a:t>4   </a:t>
            </a:r>
            <a:r>
              <a:rPr lang="zh-CN" altLang="en-US" dirty="0"/>
              <a:t>－</a:t>
            </a:r>
            <a:r>
              <a:rPr lang="en-US" altLang="zh-CN"/>
              <a:t>ANL, </a:t>
            </a:r>
            <a:endParaRPr lang="en-US" altLang="zh-CN"/>
          </a:p>
          <a:p>
            <a:pPr marL="1181100" lvl="2" indent="-266700">
              <a:lnSpc>
                <a:spcPct val="80000"/>
              </a:lnSpc>
              <a:buNone/>
            </a:pPr>
            <a:r>
              <a:rPr lang="en-US" altLang="zh-CN"/>
              <a:t>5  </a:t>
            </a:r>
            <a:r>
              <a:rPr lang="zh-CN" altLang="en-US" dirty="0"/>
              <a:t>－ </a:t>
            </a:r>
            <a:r>
              <a:rPr lang="en-US" altLang="zh-CN"/>
              <a:t>ANS.</a:t>
            </a:r>
            <a:endParaRPr lang="en-US" altLang="zh-C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标题 116737"/>
          <p:cNvSpPr>
            <a:spLocks noGrp="1"/>
          </p:cNvSpPr>
          <p:nvPr>
            <p:ph type="title"/>
          </p:nvPr>
        </p:nvSpPr>
        <p:spPr>
          <a:xfrm>
            <a:off x="0" y="260350"/>
            <a:ext cx="5867400" cy="2232025"/>
          </a:xfrm>
          <a:ln/>
        </p:spPr>
        <p:txBody>
          <a:bodyPr anchor="ctr" anchorCtr="0"/>
          <a:p>
            <a:pPr algn="l"/>
            <a:r>
              <a:rPr lang="zh-CN" altLang="en-US" b="1" dirty="0">
                <a:solidFill>
                  <a:schemeClr val="tx1"/>
                </a:solidFill>
              </a:rPr>
              <a:t>（</a:t>
            </a:r>
            <a:r>
              <a:rPr lang="en-US" altLang="zh-CN" b="1">
                <a:solidFill>
                  <a:schemeClr val="tx1"/>
                </a:solidFill>
              </a:rPr>
              <a:t>1</a:t>
            </a:r>
            <a:r>
              <a:rPr lang="zh-CN" altLang="en-US" b="1" dirty="0">
                <a:solidFill>
                  <a:schemeClr val="tx1"/>
                </a:solidFill>
              </a:rPr>
              <a:t>）</a:t>
            </a:r>
            <a:r>
              <a:rPr lang="en-US" altLang="zh-CN" b="1">
                <a:solidFill>
                  <a:schemeClr val="tx1"/>
                </a:solidFill>
              </a:rPr>
              <a:t>HYDRA </a:t>
            </a:r>
            <a:br>
              <a:rPr lang="en-US" altLang="zh-CN" b="1">
                <a:solidFill>
                  <a:schemeClr val="tx1"/>
                </a:solidFill>
              </a:rPr>
            </a:br>
            <a:r>
              <a:rPr lang="en-US" altLang="zh-CN" sz="2400"/>
              <a:t>fixed flow </a:t>
            </a:r>
            <a:r>
              <a:rPr lang="zh-CN" altLang="en-US" sz="2400" dirty="0"/>
              <a:t>；</a:t>
            </a:r>
            <a:r>
              <a:rPr lang="en-US" altLang="zh-CN" sz="2400"/>
              <a:t>BTT missile </a:t>
            </a:r>
            <a:r>
              <a:rPr lang="zh-CN" altLang="en-US" sz="2400" dirty="0"/>
              <a:t>；</a:t>
            </a:r>
            <a:r>
              <a:rPr lang="en-US" altLang="zh-CN" sz="2400"/>
              <a:t>two separate circular ramjet motors</a:t>
            </a:r>
            <a:r>
              <a:rPr lang="zh-CN" altLang="en-US" sz="2400" dirty="0"/>
              <a:t>；</a:t>
            </a:r>
            <a:r>
              <a:rPr lang="en-US" altLang="zh-CN" sz="2400"/>
              <a:t>half </a:t>
            </a:r>
            <a:r>
              <a:rPr lang="en-US" altLang="zh-CN" sz="2400" err="1"/>
              <a:t>axisymmetric</a:t>
            </a:r>
            <a:r>
              <a:rPr lang="en-US" altLang="zh-CN" sz="2400"/>
              <a:t> air intakes</a:t>
            </a:r>
            <a:r>
              <a:rPr lang="zh-CN" altLang="en-US" sz="2400" dirty="0"/>
              <a:t>；</a:t>
            </a:r>
            <a:r>
              <a:rPr lang="en-US" altLang="zh-CN" sz="2400" err="1"/>
              <a:t>ejectable</a:t>
            </a:r>
            <a:r>
              <a:rPr lang="en-US" altLang="zh-CN" sz="2400"/>
              <a:t> side boost motors</a:t>
            </a:r>
            <a:r>
              <a:rPr lang="zh-CN" altLang="en-US" sz="2400" dirty="0"/>
              <a:t>；</a:t>
            </a:r>
            <a:r>
              <a:rPr lang="en-US" altLang="zh-CN" sz="2400"/>
              <a:t>boron loaded</a:t>
            </a:r>
            <a:r>
              <a:rPr lang="zh-CN" altLang="en-US" sz="2400" dirty="0"/>
              <a:t>。</a:t>
            </a:r>
            <a:endParaRPr lang="zh-CN" altLang="en-US" sz="2400" dirty="0"/>
          </a:p>
        </p:txBody>
      </p:sp>
      <p:pic>
        <p:nvPicPr>
          <p:cNvPr id="116740" name="图片 116739"/>
          <p:cNvPicPr>
            <a:picLocks noChangeAspect="1"/>
          </p:cNvPicPr>
          <p:nvPr/>
        </p:nvPicPr>
        <p:blipFill>
          <a:blip r:embed="rId1"/>
          <a:stretch>
            <a:fillRect/>
          </a:stretch>
        </p:blipFill>
        <p:spPr>
          <a:xfrm>
            <a:off x="0" y="2617788"/>
            <a:ext cx="9144000" cy="3344862"/>
          </a:xfrm>
          <a:prstGeom prst="rect">
            <a:avLst/>
          </a:prstGeom>
          <a:noFill/>
          <a:ln w="9525">
            <a:noFill/>
          </a:ln>
        </p:spPr>
      </p:pic>
      <p:pic>
        <p:nvPicPr>
          <p:cNvPr id="116741" name="图片 116740"/>
          <p:cNvPicPr>
            <a:picLocks noChangeAspect="1"/>
          </p:cNvPicPr>
          <p:nvPr/>
        </p:nvPicPr>
        <p:blipFill>
          <a:blip r:embed="rId2"/>
          <a:stretch>
            <a:fillRect/>
          </a:stretch>
        </p:blipFill>
        <p:spPr>
          <a:xfrm>
            <a:off x="6686550" y="476250"/>
            <a:ext cx="2457450" cy="2028825"/>
          </a:xfrm>
          <a:prstGeom prst="rect">
            <a:avLst/>
          </a:prstGeom>
          <a:noFill/>
          <a:ln w="9525">
            <a:noFill/>
          </a:ln>
        </p:spPr>
      </p:pic>
      <p:sp>
        <p:nvSpPr>
          <p:cNvPr id="116742" name="文本框 116741"/>
          <p:cNvSpPr txBox="1"/>
          <p:nvPr/>
        </p:nvSpPr>
        <p:spPr>
          <a:xfrm>
            <a:off x="2051050" y="6165850"/>
            <a:ext cx="4176713"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HYDRA missile concept</a:t>
            </a:r>
            <a:endParaRPr lang="en-US" altLang="zh-CN" b="1">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标题 117761"/>
          <p:cNvSpPr>
            <a:spLocks noGrp="1"/>
          </p:cNvSpPr>
          <p:nvPr>
            <p:ph type="title"/>
          </p:nvPr>
        </p:nvSpPr>
        <p:spPr>
          <a:ln/>
        </p:spPr>
        <p:txBody>
          <a:bodyPr anchor="ctr" anchorCtr="0"/>
          <a:p>
            <a:r>
              <a:rPr lang="en-US" altLang="zh-CN" sz="2800"/>
              <a:t>Tests of a full scale HYDRA engine</a:t>
            </a:r>
            <a:endParaRPr lang="en-US" altLang="zh-CN" sz="2800"/>
          </a:p>
        </p:txBody>
      </p:sp>
      <p:pic>
        <p:nvPicPr>
          <p:cNvPr id="117764" name="图片 117763"/>
          <p:cNvPicPr>
            <a:picLocks noChangeAspect="1"/>
          </p:cNvPicPr>
          <p:nvPr/>
        </p:nvPicPr>
        <p:blipFill>
          <a:blip r:embed="rId1"/>
          <a:stretch>
            <a:fillRect/>
          </a:stretch>
        </p:blipFill>
        <p:spPr>
          <a:xfrm>
            <a:off x="1331913" y="1773238"/>
            <a:ext cx="6440487" cy="3295650"/>
          </a:xfrm>
          <a:prstGeom prst="rect">
            <a:avLst/>
          </a:prstGeom>
          <a:noFill/>
          <a:ln w="9525">
            <a:noFill/>
          </a:ln>
        </p:spPr>
      </p:pic>
      <p:sp>
        <p:nvSpPr>
          <p:cNvPr id="117765" name="文本框 117764"/>
          <p:cNvSpPr txBox="1"/>
          <p:nvPr/>
        </p:nvSpPr>
        <p:spPr>
          <a:xfrm>
            <a:off x="1187450" y="5661025"/>
            <a:ext cx="7561263" cy="457200"/>
          </a:xfrm>
          <a:prstGeom prst="rect">
            <a:avLst/>
          </a:prstGeom>
          <a:noFill/>
          <a:ln w="9525">
            <a:noFill/>
          </a:ln>
        </p:spPr>
        <p:txBody>
          <a:bodyPr>
            <a:spAutoFit/>
          </a:bodyPr>
          <a:p>
            <a:pPr>
              <a:spcBef>
                <a:spcPct val="50000"/>
              </a:spcBef>
            </a:pPr>
            <a:r>
              <a:rPr lang="en-US" altLang="zh-CN" b="1" err="1">
                <a:latin typeface="Times New Roman" panose="02020603050405020304" pitchFamily="18" charset="0"/>
              </a:rPr>
              <a:t>Windtunnel</a:t>
            </a:r>
            <a:r>
              <a:rPr lang="en-US" altLang="zh-CN" b="1">
                <a:latin typeface="Times New Roman" panose="02020603050405020304" pitchFamily="18" charset="0"/>
              </a:rPr>
              <a:t> testing of a HYDRA </a:t>
            </a:r>
            <a:r>
              <a:rPr lang="en-US" altLang="zh-CN" b="1" err="1">
                <a:latin typeface="Times New Roman" panose="02020603050405020304" pitchFamily="18" charset="0"/>
              </a:rPr>
              <a:t>fullscale</a:t>
            </a:r>
            <a:r>
              <a:rPr lang="en-US" altLang="zh-CN" b="1">
                <a:latin typeface="Times New Roman" panose="02020603050405020304" pitchFamily="18" charset="0"/>
              </a:rPr>
              <a:t> engine pod</a:t>
            </a:r>
            <a:endParaRPr lang="en-US" altLang="zh-CN" b="1">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标题 34817"/>
          <p:cNvSpPr>
            <a:spLocks noGrp="1"/>
          </p:cNvSpPr>
          <p:nvPr>
            <p:ph type="title"/>
          </p:nvPr>
        </p:nvSpPr>
        <p:spPr>
          <a:ln/>
        </p:spPr>
        <p:txBody>
          <a:bodyPr anchor="ctr" anchorCtr="0"/>
          <a:p>
            <a:pPr algn="l"/>
            <a:r>
              <a:rPr lang="zh-CN" altLang="en-US" sz="5400" dirty="0">
                <a:solidFill>
                  <a:srgbClr val="FF0000"/>
                </a:solidFill>
                <a:latin typeface="黑体" panose="02010609060101010101" pitchFamily="2" charset="-122"/>
                <a:ea typeface="黑体" panose="02010609060101010101" pitchFamily="2" charset="-122"/>
              </a:rPr>
              <a:t>一、概述</a:t>
            </a:r>
            <a:r>
              <a:rPr lang="zh-CN" altLang="en-US" dirty="0"/>
              <a:t> </a:t>
            </a:r>
            <a:endParaRPr lang="zh-CN" altLang="en-US"/>
          </a:p>
        </p:txBody>
      </p:sp>
      <p:sp>
        <p:nvSpPr>
          <p:cNvPr id="34819" name="文本占位符 34818"/>
          <p:cNvSpPr>
            <a:spLocks noGrp="1"/>
          </p:cNvSpPr>
          <p:nvPr>
            <p:ph type="body" idx="1"/>
          </p:nvPr>
        </p:nvSpPr>
        <p:spPr>
          <a:ln/>
        </p:spPr>
        <p:txBody>
          <a:bodyPr/>
          <a:p>
            <a:pPr marL="0" indent="0" algn="just">
              <a:buNone/>
            </a:pPr>
            <a:r>
              <a:rPr lang="zh-CN" altLang="en-US" sz="3600" dirty="0"/>
              <a:t>在系统总结国内外有关典型固冲发动机产品的基础上，简要介绍了目前主要发达国家固体火箭冲压发动机发展现状，从中可以看出亚燃冲压的发展趋势。针对目前固冲发动机的研制现状，总结了亟待解决的技术关键，介绍冲压发动机及固体火箭发动机设计软件。</a:t>
            </a:r>
            <a:endParaRPr lang="zh-CN" altLang="en-US"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标题 150529"/>
          <p:cNvSpPr>
            <a:spLocks noGrp="1"/>
          </p:cNvSpPr>
          <p:nvPr>
            <p:ph type="title"/>
          </p:nvPr>
        </p:nvSpPr>
        <p:spPr>
          <a:ln/>
        </p:spPr>
        <p:txBody>
          <a:bodyPr anchor="ctr" anchorCtr="0"/>
          <a:p>
            <a:r>
              <a:rPr lang="zh-CN" altLang="en-US" b="1" dirty="0"/>
              <a:t>（</a:t>
            </a:r>
            <a:r>
              <a:rPr lang="en-US" altLang="zh-CN" b="1"/>
              <a:t>2</a:t>
            </a:r>
            <a:r>
              <a:rPr lang="zh-CN" altLang="en-US" b="1" dirty="0"/>
              <a:t>）</a:t>
            </a:r>
            <a:r>
              <a:rPr lang="en-US" altLang="zh-CN" b="1"/>
              <a:t>FK80 and ASSM</a:t>
            </a:r>
            <a:endParaRPr lang="en-US" altLang="zh-CN" b="1"/>
          </a:p>
        </p:txBody>
      </p:sp>
      <p:sp>
        <p:nvSpPr>
          <p:cNvPr id="150531" name="文本占位符 150530"/>
          <p:cNvSpPr>
            <a:spLocks noGrp="1"/>
          </p:cNvSpPr>
          <p:nvPr>
            <p:ph type="body" idx="1"/>
          </p:nvPr>
        </p:nvSpPr>
        <p:spPr>
          <a:xfrm>
            <a:off x="539750" y="1700213"/>
            <a:ext cx="7920038" cy="4897437"/>
          </a:xfrm>
          <a:ln/>
        </p:spPr>
        <p:txBody>
          <a:bodyPr/>
          <a:p>
            <a:r>
              <a:rPr lang="en-US" altLang="zh-CN" sz="2000"/>
              <a:t>FK80 started in 1973</a:t>
            </a:r>
            <a:r>
              <a:rPr lang="zh-CN" altLang="en-US" sz="2000" dirty="0"/>
              <a:t>； </a:t>
            </a:r>
            <a:r>
              <a:rPr lang="en-US" altLang="zh-CN" sz="2000"/>
              <a:t>STT anti-ship missile</a:t>
            </a:r>
            <a:r>
              <a:rPr lang="zh-CN" altLang="en-US" sz="2000" dirty="0"/>
              <a:t>；（</a:t>
            </a:r>
            <a:r>
              <a:rPr lang="en-US" altLang="zh-CN" sz="2000"/>
              <a:t>Dc 350 mm) with four lateral air intakes</a:t>
            </a:r>
            <a:r>
              <a:rPr lang="zh-CN" altLang="en-US" sz="2000" dirty="0"/>
              <a:t>，</a:t>
            </a:r>
            <a:r>
              <a:rPr lang="en-US" altLang="zh-CN" sz="2000"/>
              <a:t>an integral boost motor. </a:t>
            </a:r>
            <a:br>
              <a:rPr lang="en-US" altLang="zh-CN" sz="2000"/>
            </a:br>
            <a:r>
              <a:rPr lang="en-US" altLang="zh-CN" sz="2000"/>
              <a:t>The NATO ASSM was the follow on </a:t>
            </a:r>
            <a:r>
              <a:rPr lang="en-US" altLang="zh-CN" sz="2000" err="1"/>
              <a:t>programme</a:t>
            </a:r>
            <a:r>
              <a:rPr lang="en-US" altLang="zh-CN" sz="2000"/>
              <a:t> starting in 1975. Requirements added here for high altitude flight and </a:t>
            </a:r>
            <a:r>
              <a:rPr lang="en-US" altLang="zh-CN" sz="2000" err="1"/>
              <a:t>seaskim</a:t>
            </a:r>
            <a:r>
              <a:rPr lang="en-US" altLang="zh-CN" sz="2000"/>
              <a:t> cruise at varying speed led to the need for </a:t>
            </a:r>
            <a:r>
              <a:rPr lang="en-US" altLang="zh-CN" sz="2000" err="1"/>
              <a:t>throttleability</a:t>
            </a:r>
            <a:r>
              <a:rPr lang="en-US" altLang="zh-CN" sz="2000"/>
              <a:t> of the ducted rocket motor.</a:t>
            </a:r>
            <a:br>
              <a:rPr lang="en-US" altLang="zh-CN" sz="2000"/>
            </a:br>
            <a:endParaRPr lang="en-US" altLang="zh-CN" sz="2000"/>
          </a:p>
          <a:p>
            <a:r>
              <a:rPr lang="en-US" altLang="zh-CN" sz="2000"/>
              <a:t>The technology of boron loaded gas generator propellants was pushed forward during this period addressing</a:t>
            </a:r>
            <a:br>
              <a:rPr lang="en-US" altLang="zh-CN" sz="2000"/>
            </a:br>
            <a:r>
              <a:rPr lang="en-US" altLang="zh-CN" sz="2000"/>
              <a:t>- manufacturing process</a:t>
            </a:r>
            <a:br>
              <a:rPr lang="en-US" altLang="zh-CN" sz="2000"/>
            </a:br>
            <a:r>
              <a:rPr lang="en-US" altLang="zh-CN" sz="2000"/>
              <a:t>- pressure sensitive burn rate</a:t>
            </a:r>
            <a:br>
              <a:rPr lang="en-US" altLang="zh-CN" sz="2000"/>
            </a:br>
            <a:r>
              <a:rPr lang="en-US" altLang="zh-CN" sz="2000"/>
              <a:t>- control valve concepts</a:t>
            </a:r>
            <a:br>
              <a:rPr lang="en-US" altLang="zh-CN" sz="2000"/>
            </a:br>
            <a:r>
              <a:rPr lang="en-US" altLang="zh-CN" sz="2000"/>
              <a:t>- pressure</a:t>
            </a:r>
            <a:br>
              <a:rPr lang="en-US" altLang="zh-CN" sz="2000"/>
            </a:br>
            <a:r>
              <a:rPr lang="en-US" altLang="zh-CN" sz="2000"/>
              <a:t>- afterburning characteristics in the </a:t>
            </a:r>
            <a:r>
              <a:rPr lang="en-US" altLang="zh-CN" sz="2000" err="1"/>
              <a:t>ramcombustor</a:t>
            </a:r>
            <a:endParaRPr lang="en-US" altLang="zh-CN"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标题 118785"/>
          <p:cNvSpPr>
            <a:spLocks noGrp="1"/>
          </p:cNvSpPr>
          <p:nvPr>
            <p:ph type="title"/>
          </p:nvPr>
        </p:nvSpPr>
        <p:spPr>
          <a:xfrm>
            <a:off x="900113" y="260350"/>
            <a:ext cx="5688012" cy="865188"/>
          </a:xfrm>
          <a:ln/>
        </p:spPr>
        <p:txBody>
          <a:bodyPr anchor="ctr" anchorCtr="0"/>
          <a:p>
            <a:pPr algn="l"/>
            <a:r>
              <a:rPr lang="zh-CN" altLang="en-US" b="1" dirty="0"/>
              <a:t>直径</a:t>
            </a:r>
            <a:r>
              <a:rPr lang="en-US" altLang="zh-CN" b="1"/>
              <a:t>160mm</a:t>
            </a:r>
            <a:r>
              <a:rPr lang="en-US" altLang="zh-CN"/>
              <a:t> </a:t>
            </a:r>
            <a:endParaRPr lang="en-US" altLang="zh-CN"/>
          </a:p>
        </p:txBody>
      </p:sp>
      <p:pic>
        <p:nvPicPr>
          <p:cNvPr id="118788" name="图片 118787"/>
          <p:cNvPicPr>
            <a:picLocks noChangeAspect="1"/>
          </p:cNvPicPr>
          <p:nvPr/>
        </p:nvPicPr>
        <p:blipFill>
          <a:blip r:embed="rId1"/>
          <a:stretch>
            <a:fillRect/>
          </a:stretch>
        </p:blipFill>
        <p:spPr>
          <a:xfrm>
            <a:off x="1476375" y="1811338"/>
            <a:ext cx="5905500" cy="4352925"/>
          </a:xfrm>
          <a:prstGeom prst="rect">
            <a:avLst/>
          </a:prstGeom>
          <a:noFill/>
          <a:ln w="9525">
            <a:noFill/>
          </a:ln>
        </p:spPr>
      </p:pic>
      <p:sp>
        <p:nvSpPr>
          <p:cNvPr id="118789" name="文本框 118788"/>
          <p:cNvSpPr txBox="1"/>
          <p:nvPr/>
        </p:nvSpPr>
        <p:spPr>
          <a:xfrm>
            <a:off x="468313" y="6237288"/>
            <a:ext cx="8280400"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Experimental Ducted Rocket test motor (diam. 160 mm), 1973</a:t>
            </a:r>
            <a:endParaRPr lang="en-US" altLang="zh-CN" b="1">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标题 119809"/>
          <p:cNvSpPr>
            <a:spLocks noGrp="1"/>
          </p:cNvSpPr>
          <p:nvPr>
            <p:ph type="title"/>
          </p:nvPr>
        </p:nvSpPr>
        <p:spPr>
          <a:ln/>
        </p:spPr>
        <p:txBody>
          <a:bodyPr anchor="ctr" anchorCtr="0"/>
          <a:p>
            <a:r>
              <a:rPr lang="zh-CN" altLang="en-US" dirty="0"/>
              <a:t>直径</a:t>
            </a:r>
            <a:r>
              <a:rPr lang="en-US" altLang="zh-CN"/>
              <a:t>240mm </a:t>
            </a:r>
            <a:endParaRPr lang="en-US" altLang="zh-CN"/>
          </a:p>
        </p:txBody>
      </p:sp>
      <p:pic>
        <p:nvPicPr>
          <p:cNvPr id="119812" name="图片 119811"/>
          <p:cNvPicPr>
            <a:picLocks noChangeAspect="1"/>
          </p:cNvPicPr>
          <p:nvPr/>
        </p:nvPicPr>
        <p:blipFill>
          <a:blip r:embed="rId1"/>
          <a:stretch>
            <a:fillRect/>
          </a:stretch>
        </p:blipFill>
        <p:spPr>
          <a:xfrm>
            <a:off x="1476375" y="1773238"/>
            <a:ext cx="5924550" cy="4248150"/>
          </a:xfrm>
          <a:prstGeom prst="rect">
            <a:avLst/>
          </a:prstGeom>
          <a:noFill/>
          <a:ln w="9525">
            <a:noFill/>
          </a:ln>
        </p:spPr>
      </p:pic>
      <p:sp>
        <p:nvSpPr>
          <p:cNvPr id="119813" name="文本框 119812"/>
          <p:cNvSpPr txBox="1"/>
          <p:nvPr/>
        </p:nvSpPr>
        <p:spPr>
          <a:xfrm>
            <a:off x="684213" y="6237288"/>
            <a:ext cx="8280400"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Experimental ducted rocket test motor (</a:t>
            </a:r>
            <a:r>
              <a:rPr lang="en-US" altLang="zh-CN" b="1" err="1">
                <a:latin typeface="Times New Roman" panose="02020603050405020304" pitchFamily="18" charset="0"/>
              </a:rPr>
              <a:t>diam</a:t>
            </a:r>
            <a:r>
              <a:rPr lang="en-US" altLang="zh-CN" b="1">
                <a:latin typeface="Times New Roman" panose="02020603050405020304" pitchFamily="18" charset="0"/>
              </a:rPr>
              <a:t> 240 mm), 1975</a:t>
            </a:r>
            <a:endParaRPr lang="en-US" altLang="zh-CN" b="1">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836" name="图片 120835"/>
          <p:cNvPicPr>
            <a:picLocks noChangeAspect="1"/>
          </p:cNvPicPr>
          <p:nvPr/>
        </p:nvPicPr>
        <p:blipFill>
          <a:blip r:embed="rId1"/>
          <a:stretch>
            <a:fillRect/>
          </a:stretch>
        </p:blipFill>
        <p:spPr>
          <a:xfrm>
            <a:off x="2484438" y="3573463"/>
            <a:ext cx="4049712" cy="2201862"/>
          </a:xfrm>
          <a:prstGeom prst="rect">
            <a:avLst/>
          </a:prstGeom>
          <a:noFill/>
          <a:ln w="9525">
            <a:noFill/>
          </a:ln>
        </p:spPr>
      </p:pic>
      <p:sp>
        <p:nvSpPr>
          <p:cNvPr id="120837" name="文本框 120836"/>
          <p:cNvSpPr txBox="1"/>
          <p:nvPr/>
        </p:nvSpPr>
        <p:spPr>
          <a:xfrm>
            <a:off x="250825" y="6021388"/>
            <a:ext cx="8893175" cy="457200"/>
          </a:xfrm>
          <a:prstGeom prst="rect">
            <a:avLst/>
          </a:prstGeom>
          <a:noFill/>
          <a:ln w="9525">
            <a:noFill/>
          </a:ln>
        </p:spPr>
        <p:txBody>
          <a:bodyPr>
            <a:spAutoFit/>
          </a:bodyPr>
          <a:p>
            <a:pPr>
              <a:spcBef>
                <a:spcPct val="50000"/>
              </a:spcBef>
            </a:pPr>
            <a:r>
              <a:rPr lang="en-US" altLang="zh-CN" b="1" err="1">
                <a:latin typeface="Times New Roman" panose="02020603050405020304" pitchFamily="18" charset="0"/>
              </a:rPr>
              <a:t>Flightweight</a:t>
            </a:r>
            <a:r>
              <a:rPr lang="en-US" altLang="zh-CN" b="1">
                <a:latin typeface="Times New Roman" panose="02020603050405020304" pitchFamily="18" charset="0"/>
              </a:rPr>
              <a:t> motor study (diam. 240mm), semi </a:t>
            </a:r>
            <a:r>
              <a:rPr lang="en-US" altLang="zh-CN" b="1" err="1">
                <a:latin typeface="Times New Roman" panose="02020603050405020304" pitchFamily="18" charset="0"/>
              </a:rPr>
              <a:t>freejet</a:t>
            </a:r>
            <a:r>
              <a:rPr lang="en-US" altLang="zh-CN" b="1">
                <a:latin typeface="Times New Roman" panose="02020603050405020304" pitchFamily="18" charset="0"/>
              </a:rPr>
              <a:t> test; 1976</a:t>
            </a:r>
            <a:endParaRPr lang="en-US" altLang="zh-CN" b="1">
              <a:latin typeface="Times New Roman" panose="02020603050405020304" pitchFamily="18" charset="0"/>
            </a:endParaRPr>
          </a:p>
        </p:txBody>
      </p:sp>
      <p:sp>
        <p:nvSpPr>
          <p:cNvPr id="120838" name="文本框 120837"/>
          <p:cNvSpPr txBox="1"/>
          <p:nvPr/>
        </p:nvSpPr>
        <p:spPr>
          <a:xfrm>
            <a:off x="323850" y="476250"/>
            <a:ext cx="8496300" cy="3378200"/>
          </a:xfrm>
          <a:prstGeom prst="rect">
            <a:avLst/>
          </a:prstGeom>
          <a:noFill/>
          <a:ln w="9525">
            <a:noFill/>
          </a:ln>
        </p:spPr>
        <p:txBody>
          <a:bodyPr>
            <a:spAutoFit/>
          </a:bodyPr>
          <a:p>
            <a:pPr marL="266700" indent="-266700">
              <a:buChar char="•"/>
            </a:pPr>
            <a:r>
              <a:rPr lang="en-US" altLang="zh-CN">
                <a:latin typeface="Times New Roman" panose="02020603050405020304" pitchFamily="18" charset="0"/>
              </a:rPr>
              <a:t>efficient burning of Boron particles. </a:t>
            </a:r>
            <a:endParaRPr lang="en-US" altLang="zh-CN">
              <a:latin typeface="Times New Roman" panose="02020603050405020304" pitchFamily="18" charset="0"/>
            </a:endParaRPr>
          </a:p>
          <a:p>
            <a:pPr marL="266700" indent="-266700">
              <a:buChar char="•"/>
            </a:pPr>
            <a:r>
              <a:rPr lang="en-US" altLang="zh-CN">
                <a:latin typeface="Times New Roman" panose="02020603050405020304" pitchFamily="18" charset="0"/>
              </a:rPr>
              <a:t>Propellant additives were found to mitigate the effect of a Boron oxide layer preventing complete particle combustion.</a:t>
            </a:r>
            <a:endParaRPr lang="en-US" altLang="zh-CN">
              <a:latin typeface="Times New Roman" panose="02020603050405020304" pitchFamily="18" charset="0"/>
            </a:endParaRPr>
          </a:p>
          <a:p>
            <a:pPr marL="266700" indent="-266700">
              <a:buChar char="•"/>
            </a:pPr>
            <a:r>
              <a:rPr lang="en-US" altLang="zh-CN">
                <a:latin typeface="Times New Roman" panose="02020603050405020304" pitchFamily="18" charset="0"/>
              </a:rPr>
              <a:t>a longitudinally staged air injection into the </a:t>
            </a:r>
            <a:r>
              <a:rPr lang="en-US" altLang="zh-CN" err="1">
                <a:latin typeface="Times New Roman" panose="02020603050405020304" pitchFamily="18" charset="0"/>
              </a:rPr>
              <a:t>ramcombustor</a:t>
            </a:r>
            <a:r>
              <a:rPr lang="en-US" altLang="zh-CN">
                <a:latin typeface="Times New Roman" panose="02020603050405020304" pitchFamily="18" charset="0"/>
              </a:rPr>
              <a:t> prevented quenching of Boron particle</a:t>
            </a:r>
            <a:endParaRPr lang="en-US" altLang="zh-CN">
              <a:latin typeface="Times New Roman" panose="02020603050405020304" pitchFamily="18" charset="0"/>
            </a:endParaRPr>
          </a:p>
          <a:p>
            <a:pPr marL="266700" indent="-266700">
              <a:buChar char="•"/>
            </a:pPr>
            <a:r>
              <a:rPr lang="en-US" altLang="zh-CN">
                <a:latin typeface="Times New Roman" panose="02020603050405020304" pitchFamily="18" charset="0"/>
              </a:rPr>
              <a:t>This configuration provided a primary combustion zone with high temperature and nearly </a:t>
            </a:r>
            <a:r>
              <a:rPr lang="en-US" altLang="zh-CN" err="1">
                <a:latin typeface="Times New Roman" panose="02020603050405020304" pitchFamily="18" charset="0"/>
              </a:rPr>
              <a:t>stoichiometric</a:t>
            </a:r>
            <a:r>
              <a:rPr lang="en-US" altLang="zh-CN">
                <a:latin typeface="Times New Roman" panose="02020603050405020304" pitchFamily="18" charset="0"/>
              </a:rPr>
              <a:t> mixing ratio and reduced Mach number and a secondary zone for mixing with the residual air</a:t>
            </a:r>
            <a:endParaRPr lang="en-US" altLang="zh-CN">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标题 62465"/>
          <p:cNvSpPr>
            <a:spLocks noGrp="1"/>
          </p:cNvSpPr>
          <p:nvPr>
            <p:ph type="title"/>
          </p:nvPr>
        </p:nvSpPr>
        <p:spPr>
          <a:ln/>
        </p:spPr>
        <p:txBody>
          <a:bodyPr anchor="ctr" anchorCtr="0"/>
          <a:p>
            <a:pPr algn="l"/>
            <a:r>
              <a:rPr lang="zh-CN" altLang="en-US" sz="4000" b="1" dirty="0"/>
              <a:t>（</a:t>
            </a:r>
            <a:r>
              <a:rPr lang="en-US" altLang="zh-CN" sz="4000" b="1"/>
              <a:t>3</a:t>
            </a:r>
            <a:r>
              <a:rPr lang="zh-CN" altLang="en-US" sz="4000" b="1" dirty="0"/>
              <a:t>） </a:t>
            </a:r>
            <a:r>
              <a:rPr lang="en-US" altLang="zh-CN" sz="4000" b="1"/>
              <a:t>EFA</a:t>
            </a:r>
            <a:r>
              <a:rPr lang="zh-CN" altLang="en-US" sz="4000" b="1" dirty="0"/>
              <a:t>实验导弹固冲发动机两次飞行试验</a:t>
            </a:r>
            <a:endParaRPr lang="zh-CN" altLang="en-US" sz="4000" b="1" dirty="0"/>
          </a:p>
        </p:txBody>
      </p:sp>
      <p:graphicFrame>
        <p:nvGraphicFramePr>
          <p:cNvPr id="62469" name="内容占位符 62468"/>
          <p:cNvGraphicFramePr/>
          <p:nvPr>
            <p:ph sz="half" idx="2"/>
          </p:nvPr>
        </p:nvGraphicFramePr>
        <p:xfrm>
          <a:off x="0" y="4414838"/>
          <a:ext cx="9144000" cy="2443162"/>
        </p:xfrm>
        <a:graphic>
          <a:graphicData uri="http://schemas.openxmlformats.org/presentationml/2006/ole">
            <mc:AlternateContent xmlns:mc="http://schemas.openxmlformats.org/markup-compatibility/2006">
              <mc:Choice xmlns:v="urn:schemas-microsoft-com:vml" Requires="v">
                <p:oleObj spid="_x0000_s3076" name="" r:id="rId1" imgW="7486650" imgH="2000250" progId="Paint.Picture">
                  <p:embed/>
                </p:oleObj>
              </mc:Choice>
              <mc:Fallback>
                <p:oleObj name="" r:id="rId1" imgW="7486650" imgH="2000250" progId="Paint.Picture">
                  <p:embed/>
                  <p:pic>
                    <p:nvPicPr>
                      <p:cNvPr id="0" name="图片 3075"/>
                      <p:cNvPicPr/>
                      <p:nvPr/>
                    </p:nvPicPr>
                    <p:blipFill>
                      <a:blip r:embed="rId2"/>
                      <a:stretch>
                        <a:fillRect/>
                      </a:stretch>
                    </p:blipFill>
                    <p:spPr>
                      <a:xfrm>
                        <a:off x="0" y="4414838"/>
                        <a:ext cx="9144000" cy="2443162"/>
                      </a:xfrm>
                      <a:prstGeom prst="rect">
                        <a:avLst/>
                      </a:prstGeom>
                      <a:noFill/>
                      <a:ln w="38100">
                        <a:miter/>
                      </a:ln>
                    </p:spPr>
                  </p:pic>
                </p:oleObj>
              </mc:Fallback>
            </mc:AlternateContent>
          </a:graphicData>
        </a:graphic>
      </p:graphicFrame>
      <p:sp>
        <p:nvSpPr>
          <p:cNvPr id="62473" name="文本占位符 62472"/>
          <p:cNvSpPr>
            <a:spLocks noGrp="1"/>
          </p:cNvSpPr>
          <p:nvPr>
            <p:ph type="body" idx="1"/>
          </p:nvPr>
        </p:nvSpPr>
        <p:spPr>
          <a:xfrm>
            <a:off x="755650" y="1989138"/>
            <a:ext cx="7772400" cy="4114800"/>
          </a:xfrm>
          <a:ln/>
        </p:spPr>
        <p:txBody>
          <a:bodyPr/>
          <a:p>
            <a:r>
              <a:rPr lang="en-US" altLang="zh-CN"/>
              <a:t>- </a:t>
            </a:r>
            <a:r>
              <a:rPr lang="en-US" altLang="zh-CN" sz="2000"/>
              <a:t>diam. 242mm</a:t>
            </a:r>
            <a:endParaRPr lang="en-US" altLang="zh-CN" sz="2000"/>
          </a:p>
          <a:p>
            <a:r>
              <a:rPr lang="en-US" altLang="zh-CN" sz="2000"/>
              <a:t>- propulsion length 2302mm</a:t>
            </a:r>
            <a:endParaRPr lang="en-US" altLang="zh-CN" sz="2000"/>
          </a:p>
          <a:p>
            <a:r>
              <a:rPr lang="en-US" altLang="zh-CN" sz="2000"/>
              <a:t>- propulsion mass 129kg</a:t>
            </a:r>
            <a:endParaRPr lang="en-US" altLang="zh-CN" sz="2000"/>
          </a:p>
          <a:p>
            <a:r>
              <a:rPr lang="en-US" altLang="zh-CN" sz="2000"/>
              <a:t>- </a:t>
            </a:r>
            <a:r>
              <a:rPr lang="en-US" altLang="zh-CN" sz="2000" err="1"/>
              <a:t>gasgenerator</a:t>
            </a:r>
            <a:r>
              <a:rPr lang="en-US" altLang="zh-CN" sz="2000"/>
              <a:t> mass 24kg</a:t>
            </a:r>
            <a:endParaRPr lang="en-US" altLang="zh-CN" sz="2000"/>
          </a:p>
          <a:p>
            <a:r>
              <a:rPr lang="en-US" altLang="zh-CN" sz="2000"/>
              <a:t>- sustain burn time ~ 25s</a:t>
            </a:r>
            <a:endParaRPr lang="en-US" altLang="zh-CN" sz="2000"/>
          </a:p>
          <a:p>
            <a:r>
              <a:rPr lang="en-US" altLang="zh-CN" sz="2000"/>
              <a:t>- range ~ 19km</a:t>
            </a:r>
            <a:endParaRPr lang="en-US" altLang="zh-CN" sz="2000"/>
          </a:p>
          <a:p>
            <a:r>
              <a:rPr lang="en-US" altLang="zh-CN" sz="2000"/>
              <a:t>- velocity regime, M 1.9 – 2.3</a:t>
            </a:r>
            <a:endParaRPr lang="en-US" altLang="zh-CN"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1860" name="图片 121859"/>
          <p:cNvPicPr>
            <a:picLocks noChangeAspect="1"/>
          </p:cNvPicPr>
          <p:nvPr/>
        </p:nvPicPr>
        <p:blipFill>
          <a:blip r:embed="rId1"/>
          <a:stretch>
            <a:fillRect/>
          </a:stretch>
        </p:blipFill>
        <p:spPr>
          <a:xfrm>
            <a:off x="827088" y="1557338"/>
            <a:ext cx="6305550" cy="4819650"/>
          </a:xfrm>
          <a:prstGeom prst="rect">
            <a:avLst/>
          </a:prstGeom>
          <a:noFill/>
          <a:ln w="9525">
            <a:noFill/>
          </a:ln>
        </p:spPr>
      </p:pic>
      <p:sp>
        <p:nvSpPr>
          <p:cNvPr id="121861" name="文本框 121860"/>
          <p:cNvSpPr txBox="1"/>
          <p:nvPr/>
        </p:nvSpPr>
        <p:spPr>
          <a:xfrm>
            <a:off x="7910513" y="2349500"/>
            <a:ext cx="549275" cy="3887788"/>
          </a:xfrm>
          <a:prstGeom prst="rect">
            <a:avLst/>
          </a:prstGeom>
          <a:noFill/>
          <a:ln w="9525">
            <a:noFill/>
          </a:ln>
        </p:spPr>
        <p:txBody>
          <a:bodyPr vert="eaVert">
            <a:spAutoFit/>
          </a:bodyPr>
          <a:p>
            <a:pPr>
              <a:spcBef>
                <a:spcPct val="50000"/>
              </a:spcBef>
            </a:pPr>
            <a:r>
              <a:rPr lang="en-US" altLang="zh-CN" b="1">
                <a:latin typeface="Times New Roman" panose="02020603050405020304" pitchFamily="18" charset="0"/>
              </a:rPr>
              <a:t>EFA launch configuration</a:t>
            </a:r>
            <a:endParaRPr lang="en-US" altLang="zh-CN" b="1">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标题 123905"/>
          <p:cNvSpPr>
            <a:spLocks noGrp="1"/>
          </p:cNvSpPr>
          <p:nvPr>
            <p:ph type="title"/>
          </p:nvPr>
        </p:nvSpPr>
        <p:spPr>
          <a:ln/>
        </p:spPr>
        <p:txBody>
          <a:bodyPr anchor="ctr" anchorCtr="0"/>
          <a:p>
            <a:pPr algn="l"/>
            <a:r>
              <a:rPr lang="en-US" altLang="zh-CN" sz="2000"/>
              <a:t>Development of the flight hardware was performed within two years only and culminated in ground validation of the motor in cp and semi </a:t>
            </a:r>
            <a:r>
              <a:rPr lang="en-US" altLang="zh-CN" sz="2000" err="1"/>
              <a:t>freejet</a:t>
            </a:r>
            <a:r>
              <a:rPr lang="en-US" altLang="zh-CN" sz="2000"/>
              <a:t> tests</a:t>
            </a:r>
            <a:endParaRPr lang="en-US" altLang="zh-CN" sz="2000"/>
          </a:p>
        </p:txBody>
      </p:sp>
      <p:pic>
        <p:nvPicPr>
          <p:cNvPr id="123908" name="图片 123907"/>
          <p:cNvPicPr>
            <a:picLocks noChangeAspect="1"/>
          </p:cNvPicPr>
          <p:nvPr/>
        </p:nvPicPr>
        <p:blipFill>
          <a:blip r:embed="rId1"/>
          <a:stretch>
            <a:fillRect/>
          </a:stretch>
        </p:blipFill>
        <p:spPr>
          <a:xfrm>
            <a:off x="1619250" y="1916113"/>
            <a:ext cx="5626100" cy="3756025"/>
          </a:xfrm>
          <a:prstGeom prst="rect">
            <a:avLst/>
          </a:prstGeom>
          <a:noFill/>
          <a:ln w="9525">
            <a:noFill/>
          </a:ln>
        </p:spPr>
      </p:pic>
      <p:sp>
        <p:nvSpPr>
          <p:cNvPr id="123909" name="文本框 123908"/>
          <p:cNvSpPr txBox="1"/>
          <p:nvPr/>
        </p:nvSpPr>
        <p:spPr>
          <a:xfrm>
            <a:off x="1258888" y="5949950"/>
            <a:ext cx="6265862" cy="457200"/>
          </a:xfrm>
          <a:prstGeom prst="rect">
            <a:avLst/>
          </a:prstGeom>
          <a:noFill/>
          <a:ln w="9525">
            <a:noFill/>
          </a:ln>
        </p:spPr>
        <p:txBody>
          <a:bodyPr>
            <a:spAutoFit/>
          </a:bodyPr>
          <a:p>
            <a:pPr algn="ctr">
              <a:spcBef>
                <a:spcPct val="50000"/>
              </a:spcBef>
            </a:pPr>
            <a:r>
              <a:rPr lang="en-US" altLang="zh-CN" b="1">
                <a:latin typeface="Times New Roman" panose="02020603050405020304" pitchFamily="18" charset="0"/>
              </a:rPr>
              <a:t>EFA cp ground test</a:t>
            </a:r>
            <a:endParaRPr lang="en-US" altLang="zh-CN" b="1">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3670" name="图片 113669"/>
          <p:cNvPicPr>
            <a:picLocks noChangeAspect="1"/>
          </p:cNvPicPr>
          <p:nvPr/>
        </p:nvPicPr>
        <p:blipFill>
          <a:blip r:embed="rId1"/>
          <a:stretch>
            <a:fillRect/>
          </a:stretch>
        </p:blipFill>
        <p:spPr>
          <a:xfrm>
            <a:off x="0" y="0"/>
            <a:ext cx="9144000" cy="3189288"/>
          </a:xfrm>
          <a:prstGeom prst="rect">
            <a:avLst/>
          </a:prstGeom>
          <a:noFill/>
          <a:ln w="9525">
            <a:noFill/>
          </a:ln>
        </p:spPr>
      </p:pic>
      <p:pic>
        <p:nvPicPr>
          <p:cNvPr id="113671" name="图片 113670"/>
          <p:cNvPicPr>
            <a:picLocks noChangeAspect="1"/>
          </p:cNvPicPr>
          <p:nvPr/>
        </p:nvPicPr>
        <p:blipFill>
          <a:blip r:embed="rId2"/>
          <a:stretch>
            <a:fillRect/>
          </a:stretch>
        </p:blipFill>
        <p:spPr>
          <a:xfrm>
            <a:off x="0" y="3213100"/>
            <a:ext cx="9144000" cy="3644900"/>
          </a:xfrm>
          <a:prstGeom prst="rect">
            <a:avLst/>
          </a:prstGeom>
          <a:noFill/>
          <a:ln w="9525">
            <a:noFill/>
          </a:ln>
        </p:spPr>
      </p:pic>
      <p:sp>
        <p:nvSpPr>
          <p:cNvPr id="113672" name="文本框 113671"/>
          <p:cNvSpPr txBox="1"/>
          <p:nvPr/>
        </p:nvSpPr>
        <p:spPr>
          <a:xfrm>
            <a:off x="1692275" y="6165850"/>
            <a:ext cx="6119813"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EFA-Demonstrator missile and test flight</a:t>
            </a:r>
            <a:endParaRPr lang="en-US" altLang="zh-CN" b="1">
              <a:latin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标题 124929"/>
          <p:cNvSpPr>
            <a:spLocks noGrp="1"/>
          </p:cNvSpPr>
          <p:nvPr>
            <p:ph type="title"/>
          </p:nvPr>
        </p:nvSpPr>
        <p:spPr>
          <a:ln/>
        </p:spPr>
        <p:txBody>
          <a:bodyPr anchor="ctr" anchorCtr="0"/>
          <a:p>
            <a:r>
              <a:rPr lang="zh-CN" altLang="en-US" sz="4000" b="1" dirty="0"/>
              <a:t>（</a:t>
            </a:r>
            <a:r>
              <a:rPr lang="en-US" altLang="zh-CN" sz="4000" b="1"/>
              <a:t>4</a:t>
            </a:r>
            <a:r>
              <a:rPr lang="zh-CN" altLang="en-US" sz="4000" b="1" dirty="0"/>
              <a:t>） </a:t>
            </a:r>
            <a:r>
              <a:rPr lang="en-US" altLang="zh-CN" b="1"/>
              <a:t>ANS</a:t>
            </a:r>
            <a:r>
              <a:rPr lang="zh-CN" altLang="en-US" b="1" dirty="0"/>
              <a:t>壅塞式冲压发动机的研制</a:t>
            </a:r>
            <a:r>
              <a:rPr lang="zh-CN" altLang="en-US" dirty="0"/>
              <a:t> </a:t>
            </a:r>
            <a:endParaRPr lang="zh-CN" altLang="en-US"/>
          </a:p>
        </p:txBody>
      </p:sp>
      <p:pic>
        <p:nvPicPr>
          <p:cNvPr id="124932" name="图片 124931"/>
          <p:cNvPicPr>
            <a:picLocks noChangeAspect="1"/>
          </p:cNvPicPr>
          <p:nvPr/>
        </p:nvPicPr>
        <p:blipFill>
          <a:blip r:embed="rId1"/>
          <a:stretch>
            <a:fillRect/>
          </a:stretch>
        </p:blipFill>
        <p:spPr>
          <a:xfrm>
            <a:off x="1681163" y="2003425"/>
            <a:ext cx="5781675" cy="3009900"/>
          </a:xfrm>
          <a:prstGeom prst="rect">
            <a:avLst/>
          </a:prstGeom>
          <a:noFill/>
          <a:ln w="9525">
            <a:noFill/>
          </a:ln>
        </p:spPr>
      </p:pic>
      <p:sp>
        <p:nvSpPr>
          <p:cNvPr id="124933" name="文本框 124932"/>
          <p:cNvSpPr txBox="1"/>
          <p:nvPr/>
        </p:nvSpPr>
        <p:spPr>
          <a:xfrm>
            <a:off x="1692275" y="5661025"/>
            <a:ext cx="3743325" cy="457200"/>
          </a:xfrm>
          <a:prstGeom prst="rect">
            <a:avLst/>
          </a:prstGeom>
          <a:noFill/>
          <a:ln w="9525">
            <a:noFill/>
          </a:ln>
        </p:spPr>
        <p:txBody>
          <a:bodyPr>
            <a:spAutoFit/>
          </a:bodyPr>
          <a:p>
            <a:pPr>
              <a:spcBef>
                <a:spcPct val="50000"/>
              </a:spcBef>
            </a:pPr>
            <a:r>
              <a:rPr lang="en-US" altLang="zh-CN" b="1">
                <a:latin typeface="Times New Roman" panose="02020603050405020304" pitchFamily="18" charset="0"/>
              </a:rPr>
              <a:t>ANS Anti Ship Missile</a:t>
            </a:r>
            <a:endParaRPr lang="en-US" altLang="zh-CN" b="1">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标题 125953"/>
          <p:cNvSpPr>
            <a:spLocks noGrp="1"/>
          </p:cNvSpPr>
          <p:nvPr>
            <p:ph type="title"/>
          </p:nvPr>
        </p:nvSpPr>
        <p:spPr>
          <a:ln/>
        </p:spPr>
        <p:txBody>
          <a:bodyPr anchor="ctr" anchorCtr="0"/>
          <a:p>
            <a:endParaRPr dirty="0"/>
          </a:p>
        </p:txBody>
      </p:sp>
      <p:pic>
        <p:nvPicPr>
          <p:cNvPr id="125956" name="图片 125955"/>
          <p:cNvPicPr>
            <a:picLocks noChangeAspect="1"/>
          </p:cNvPicPr>
          <p:nvPr/>
        </p:nvPicPr>
        <p:blipFill>
          <a:blip r:embed="rId1"/>
          <a:stretch>
            <a:fillRect/>
          </a:stretch>
        </p:blipFill>
        <p:spPr>
          <a:xfrm>
            <a:off x="1619250" y="1844675"/>
            <a:ext cx="6121400" cy="4035425"/>
          </a:xfrm>
          <a:prstGeom prst="rect">
            <a:avLst/>
          </a:prstGeom>
          <a:noFill/>
          <a:ln w="9525">
            <a:noFill/>
          </a:ln>
        </p:spPr>
      </p:pic>
      <p:sp>
        <p:nvSpPr>
          <p:cNvPr id="125957" name="矩形 125956"/>
          <p:cNvSpPr/>
          <p:nvPr/>
        </p:nvSpPr>
        <p:spPr>
          <a:xfrm>
            <a:off x="1979613" y="6092825"/>
            <a:ext cx="4322762" cy="457200"/>
          </a:xfrm>
          <a:prstGeom prst="rect">
            <a:avLst/>
          </a:prstGeom>
          <a:noFill/>
          <a:ln w="9525">
            <a:noFill/>
          </a:ln>
        </p:spPr>
        <p:txBody>
          <a:bodyPr wrap="none" anchor="t" anchorCtr="0">
            <a:spAutoFit/>
          </a:bodyPr>
          <a:p>
            <a:r>
              <a:rPr lang="en-US" altLang="zh-CN" b="1">
                <a:latin typeface="Times New Roman" panose="02020603050405020304" pitchFamily="18" charset="0"/>
              </a:rPr>
              <a:t>ANS </a:t>
            </a:r>
            <a:r>
              <a:rPr lang="en-US" altLang="zh-CN" b="1" err="1">
                <a:latin typeface="Times New Roman" panose="02020603050405020304" pitchFamily="18" charset="0"/>
              </a:rPr>
              <a:t>gasgenerator</a:t>
            </a:r>
            <a:r>
              <a:rPr lang="en-US" altLang="zh-CN" b="1">
                <a:latin typeface="Times New Roman" panose="02020603050405020304" pitchFamily="18" charset="0"/>
              </a:rPr>
              <a:t> control valve</a:t>
            </a:r>
            <a:endParaRPr lang="en-US" altLang="zh-CN" b="1">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标题 95233"/>
          <p:cNvSpPr>
            <a:spLocks noGrp="1"/>
          </p:cNvSpPr>
          <p:nvPr>
            <p:ph type="title"/>
          </p:nvPr>
        </p:nvSpPr>
        <p:spPr>
          <a:ln/>
        </p:spPr>
        <p:txBody>
          <a:bodyPr anchor="ctr" anchorCtr="0"/>
          <a:p>
            <a:pPr algn="l"/>
            <a:r>
              <a:rPr lang="zh-CN" altLang="en-US" sz="2800" dirty="0">
                <a:ea typeface="黑体" panose="02010609060101010101" pitchFamily="2" charset="-122"/>
              </a:rPr>
              <a:t>冲压发动机的热力过程</a:t>
            </a:r>
            <a:endParaRPr lang="zh-CN" altLang="en-US" sz="2800" dirty="0">
              <a:ea typeface="黑体" panose="02010609060101010101" pitchFamily="2" charset="-122"/>
            </a:endParaRPr>
          </a:p>
        </p:txBody>
      </p:sp>
      <p:pic>
        <p:nvPicPr>
          <p:cNvPr id="95236" name="图片 95235"/>
          <p:cNvPicPr>
            <a:picLocks noChangeAspect="1"/>
          </p:cNvPicPr>
          <p:nvPr/>
        </p:nvPicPr>
        <p:blipFill>
          <a:blip r:embed="rId1"/>
          <a:stretch>
            <a:fillRect/>
          </a:stretch>
        </p:blipFill>
        <p:spPr>
          <a:xfrm>
            <a:off x="1562100" y="1695450"/>
            <a:ext cx="6021388" cy="3467100"/>
          </a:xfrm>
          <a:prstGeom prst="rect">
            <a:avLst/>
          </a:prstGeom>
          <a:noFill/>
          <a:ln w="9525">
            <a:noFill/>
          </a:ln>
        </p:spPr>
      </p:pic>
      <p:sp>
        <p:nvSpPr>
          <p:cNvPr id="95238" name="矩形 95237"/>
          <p:cNvSpPr/>
          <p:nvPr/>
        </p:nvSpPr>
        <p:spPr>
          <a:xfrm>
            <a:off x="0" y="0"/>
            <a:ext cx="9144000" cy="0"/>
          </a:xfrm>
          <a:prstGeom prst="rect">
            <a:avLst/>
          </a:prstGeom>
          <a:noFill/>
          <a:ln w="9525">
            <a:noFill/>
          </a:ln>
        </p:spPr>
        <p:txBody>
          <a:bodyPr/>
          <a:p>
            <a:endParaRPr lang="zh-CN" altLang="en-US"/>
          </a:p>
        </p:txBody>
      </p:sp>
      <p:sp>
        <p:nvSpPr>
          <p:cNvPr id="95240" name="矩形 95239"/>
          <p:cNvSpPr/>
          <p:nvPr/>
        </p:nvSpPr>
        <p:spPr>
          <a:xfrm>
            <a:off x="0" y="0"/>
            <a:ext cx="9144000" cy="0"/>
          </a:xfrm>
          <a:prstGeom prst="rect">
            <a:avLst/>
          </a:prstGeom>
          <a:noFill/>
          <a:ln w="9525">
            <a:noFill/>
          </a:ln>
        </p:spPr>
        <p:txBody>
          <a:bodyPr/>
          <a:p>
            <a:endParaRPr lang="zh-CN" altLang="en-US"/>
          </a:p>
        </p:txBody>
      </p:sp>
      <p:graphicFrame>
        <p:nvGraphicFramePr>
          <p:cNvPr id="95239" name="对象 95238"/>
          <p:cNvGraphicFramePr/>
          <p:nvPr/>
        </p:nvGraphicFramePr>
        <p:xfrm>
          <a:off x="1187450" y="5259388"/>
          <a:ext cx="5832475" cy="803275"/>
        </p:xfrm>
        <a:graphic>
          <a:graphicData uri="http://schemas.openxmlformats.org/presentationml/2006/ole">
            <mc:AlternateContent xmlns:mc="http://schemas.openxmlformats.org/markup-compatibility/2006">
              <mc:Choice xmlns:v="urn:schemas-microsoft-com:vml" Requires="v">
                <p:oleObj spid="_x0000_s3076" name="" r:id="rId2" imgW="1866265" imgH="254000" progId="Equation.3">
                  <p:embed/>
                </p:oleObj>
              </mc:Choice>
              <mc:Fallback>
                <p:oleObj name="" r:id="rId2" imgW="1866265" imgH="254000" progId="Equation.3">
                  <p:embed/>
                  <p:pic>
                    <p:nvPicPr>
                      <p:cNvPr id="0" name="图片 3075"/>
                      <p:cNvPicPr/>
                      <p:nvPr/>
                    </p:nvPicPr>
                    <p:blipFill>
                      <a:blip r:embed="rId3"/>
                      <a:stretch>
                        <a:fillRect/>
                      </a:stretch>
                    </p:blipFill>
                    <p:spPr>
                      <a:xfrm>
                        <a:off x="1187450" y="5259388"/>
                        <a:ext cx="5832475" cy="803275"/>
                      </a:xfrm>
                      <a:prstGeom prst="rect">
                        <a:avLst/>
                      </a:prstGeom>
                      <a:noFill/>
                      <a:ln w="38100">
                        <a:noFill/>
                        <a:miter/>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5" name="文本占位符 151554"/>
          <p:cNvSpPr>
            <a:spLocks noGrp="1"/>
          </p:cNvSpPr>
          <p:nvPr>
            <p:ph type="body" idx="1"/>
          </p:nvPr>
        </p:nvSpPr>
        <p:spPr>
          <a:ln/>
        </p:spPr>
        <p:txBody>
          <a:bodyPr/>
          <a:p>
            <a:pPr>
              <a:lnSpc>
                <a:spcPct val="80000"/>
              </a:lnSpc>
            </a:pPr>
            <a:r>
              <a:rPr lang="zh-CN" altLang="en-US" dirty="0"/>
              <a:t>改进含硼推进剂的配方，在燃气发生器压强为</a:t>
            </a:r>
            <a:r>
              <a:rPr lang="en-US" altLang="zh-CN"/>
              <a:t>0.4</a:t>
            </a:r>
            <a:r>
              <a:rPr lang="zh-CN" altLang="en-US" dirty="0"/>
              <a:t>～</a:t>
            </a:r>
            <a:r>
              <a:rPr lang="en-US" altLang="zh-CN"/>
              <a:t>10MPa</a:t>
            </a:r>
            <a:r>
              <a:rPr lang="zh-CN" altLang="en-US" dirty="0"/>
              <a:t>时流量调节比为</a:t>
            </a:r>
            <a:r>
              <a:rPr lang="en-US" altLang="zh-CN"/>
              <a:t>4</a:t>
            </a:r>
            <a:r>
              <a:rPr lang="zh-CN" altLang="en-US" dirty="0"/>
              <a:t>：</a:t>
            </a:r>
            <a:r>
              <a:rPr lang="en-US" altLang="zh-CN"/>
              <a:t>1</a:t>
            </a:r>
            <a:r>
              <a:rPr lang="zh-CN" altLang="en-US" dirty="0"/>
              <a:t>。当控制阀全开时，质量流率最小，用于高空飞行，根据冲压燃烧室临界压强比，燃气发生器压强不再降低。</a:t>
            </a:r>
            <a:endParaRPr lang="zh-CN" altLang="en-US" dirty="0"/>
          </a:p>
          <a:p>
            <a:pPr>
              <a:lnSpc>
                <a:spcPct val="80000"/>
              </a:lnSpc>
            </a:pPr>
            <a:r>
              <a:rPr lang="zh-CN" altLang="en-US" dirty="0"/>
              <a:t>对控制阀进行了改进，两个旋转的滑阀对两路气流起到壅塞作用。圆形的滑盘的控制边有喷管的形状。控制阀对能量要求较低，降低了对沉积的敏感性。 </a:t>
            </a: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标题 126977"/>
          <p:cNvSpPr>
            <a:spLocks noGrp="1"/>
          </p:cNvSpPr>
          <p:nvPr>
            <p:ph type="title"/>
          </p:nvPr>
        </p:nvSpPr>
        <p:spPr>
          <a:ln/>
        </p:spPr>
        <p:txBody>
          <a:bodyPr anchor="ctr" anchorCtr="0"/>
          <a:p>
            <a:pPr algn="l"/>
            <a:r>
              <a:rPr lang="en-US" altLang="zh-CN" sz="2800"/>
              <a:t>Control parameters</a:t>
            </a:r>
            <a:r>
              <a:rPr lang="zh-CN" altLang="en-US" sz="2800" dirty="0"/>
              <a:t>：</a:t>
            </a:r>
            <a:br>
              <a:rPr lang="zh-CN" altLang="en-US" sz="2800" dirty="0"/>
            </a:br>
            <a:r>
              <a:rPr lang="en-US" altLang="zh-CN" sz="2800"/>
              <a:t>Mach number</a:t>
            </a:r>
            <a:r>
              <a:rPr lang="zh-CN" altLang="en-US" sz="2800" dirty="0"/>
              <a:t>，</a:t>
            </a:r>
            <a:r>
              <a:rPr lang="en-US" altLang="zh-CN" sz="2800" err="1"/>
              <a:t>gasgenerator</a:t>
            </a:r>
            <a:r>
              <a:rPr lang="en-US" altLang="zh-CN" sz="2800"/>
              <a:t> pressure </a:t>
            </a:r>
            <a:r>
              <a:rPr lang="zh-CN" altLang="en-US" sz="2800" dirty="0"/>
              <a:t>，</a:t>
            </a:r>
            <a:r>
              <a:rPr lang="en-US" altLang="zh-CN" sz="2800"/>
              <a:t>acceleration</a:t>
            </a:r>
            <a:endParaRPr lang="en-US" altLang="zh-CN" sz="2800"/>
          </a:p>
        </p:txBody>
      </p:sp>
      <p:pic>
        <p:nvPicPr>
          <p:cNvPr id="126980" name="图片 126979"/>
          <p:cNvPicPr>
            <a:picLocks noChangeAspect="1"/>
          </p:cNvPicPr>
          <p:nvPr/>
        </p:nvPicPr>
        <p:blipFill>
          <a:blip r:embed="rId1"/>
          <a:stretch>
            <a:fillRect/>
          </a:stretch>
        </p:blipFill>
        <p:spPr>
          <a:xfrm>
            <a:off x="1403350" y="2205038"/>
            <a:ext cx="6216650" cy="3365500"/>
          </a:xfrm>
          <a:prstGeom prst="rect">
            <a:avLst/>
          </a:prstGeom>
          <a:noFill/>
          <a:ln w="9525">
            <a:noFill/>
          </a:ln>
        </p:spPr>
      </p:pic>
      <p:sp>
        <p:nvSpPr>
          <p:cNvPr id="126981" name="矩形 126980"/>
          <p:cNvSpPr/>
          <p:nvPr/>
        </p:nvSpPr>
        <p:spPr>
          <a:xfrm>
            <a:off x="1908175" y="5734050"/>
            <a:ext cx="5092700" cy="457200"/>
          </a:xfrm>
          <a:prstGeom prst="rect">
            <a:avLst/>
          </a:prstGeom>
          <a:noFill/>
          <a:ln w="9525">
            <a:noFill/>
          </a:ln>
        </p:spPr>
        <p:txBody>
          <a:bodyPr wrap="none" anchor="t" anchorCtr="0">
            <a:spAutoFit/>
          </a:bodyPr>
          <a:p>
            <a:r>
              <a:rPr lang="en-US" altLang="zh-CN" b="1">
                <a:latin typeface="Times New Roman" panose="02020603050405020304" pitchFamily="18" charset="0"/>
              </a:rPr>
              <a:t>Schematic of thrust control algorithm</a:t>
            </a:r>
            <a:endParaRPr lang="en-US" altLang="zh-CN" b="1">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标题 128001"/>
          <p:cNvSpPr>
            <a:spLocks noGrp="1"/>
          </p:cNvSpPr>
          <p:nvPr>
            <p:ph type="title"/>
          </p:nvPr>
        </p:nvSpPr>
        <p:spPr>
          <a:ln/>
        </p:spPr>
        <p:txBody>
          <a:bodyPr anchor="ctr" anchorCtr="0"/>
          <a:p>
            <a:pPr algn="l"/>
            <a:r>
              <a:rPr lang="zh-CN" altLang="en-US" sz="3600" dirty="0"/>
              <a:t>冲压燃烧室的参数优化</a:t>
            </a:r>
            <a:endParaRPr lang="zh-CN" altLang="en-US" sz="3600"/>
          </a:p>
        </p:txBody>
      </p:sp>
      <p:sp>
        <p:nvSpPr>
          <p:cNvPr id="128003" name="文本占位符 128002"/>
          <p:cNvSpPr>
            <a:spLocks noGrp="1"/>
          </p:cNvSpPr>
          <p:nvPr>
            <p:ph type="body" idx="1"/>
          </p:nvPr>
        </p:nvSpPr>
        <p:spPr>
          <a:ln/>
        </p:spPr>
        <p:txBody>
          <a:bodyPr/>
          <a:p>
            <a:pPr>
              <a:lnSpc>
                <a:spcPct val="90000"/>
              </a:lnSpc>
            </a:pPr>
            <a:r>
              <a:rPr lang="zh-CN" altLang="en-US" dirty="0"/>
              <a:t>一次燃烧区与二次燃烧区的长度比约</a:t>
            </a:r>
            <a:r>
              <a:rPr lang="en-US" altLang="zh-CN"/>
              <a:t>1</a:t>
            </a:r>
            <a:r>
              <a:rPr lang="zh-CN" altLang="en-US" dirty="0"/>
              <a:t>：</a:t>
            </a:r>
            <a:r>
              <a:rPr lang="en-US" altLang="zh-CN"/>
              <a:t>2</a:t>
            </a:r>
            <a:r>
              <a:rPr lang="zh-CN" altLang="en-US" dirty="0"/>
              <a:t>；</a:t>
            </a:r>
            <a:endParaRPr lang="zh-CN" altLang="en-US" dirty="0"/>
          </a:p>
          <a:p>
            <a:pPr>
              <a:lnSpc>
                <a:spcPct val="90000"/>
              </a:lnSpc>
            </a:pPr>
            <a:r>
              <a:rPr lang="zh-CN" altLang="en-US" dirty="0"/>
              <a:t>一次气流和二次气流的分离；</a:t>
            </a:r>
            <a:endParaRPr lang="zh-CN" altLang="en-US" dirty="0"/>
          </a:p>
          <a:p>
            <a:pPr>
              <a:lnSpc>
                <a:spcPct val="90000"/>
              </a:lnSpc>
            </a:pPr>
            <a:r>
              <a:rPr lang="zh-CN" altLang="en-US" dirty="0"/>
              <a:t>空气喷射口几何形状；</a:t>
            </a:r>
            <a:endParaRPr lang="zh-CN" altLang="en-US" dirty="0"/>
          </a:p>
          <a:p>
            <a:pPr>
              <a:lnSpc>
                <a:spcPct val="90000"/>
              </a:lnSpc>
            </a:pPr>
            <a:r>
              <a:rPr lang="zh-CN" altLang="en-US" dirty="0"/>
              <a:t>燃料喷射位置（与进气道相应的</a:t>
            </a:r>
            <a:r>
              <a:rPr lang="en-US" altLang="zh-CN"/>
              <a:t>X</a:t>
            </a:r>
            <a:r>
              <a:rPr lang="zh-CN" altLang="en-US" dirty="0"/>
              <a:t>型四气流通道）和气流通道几何形状；</a:t>
            </a:r>
            <a:endParaRPr lang="zh-CN" altLang="en-US" dirty="0"/>
          </a:p>
          <a:p>
            <a:pPr>
              <a:lnSpc>
                <a:spcPct val="90000"/>
              </a:lnSpc>
            </a:pPr>
            <a:r>
              <a:rPr lang="zh-CN" altLang="en-US" dirty="0"/>
              <a:t>通过优化冲压燃烧室几何形状提高燃烧温度，表明燃烧效率超过</a:t>
            </a:r>
            <a:r>
              <a:rPr lang="en-US" altLang="zh-CN"/>
              <a:t>90% </a:t>
            </a:r>
            <a:r>
              <a:rPr lang="zh-CN" altLang="en-US" dirty="0"/>
              <a:t>。</a:t>
            </a: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标题 129025"/>
          <p:cNvSpPr>
            <a:spLocks noGrp="1"/>
          </p:cNvSpPr>
          <p:nvPr>
            <p:ph type="title"/>
          </p:nvPr>
        </p:nvSpPr>
        <p:spPr>
          <a:ln/>
        </p:spPr>
        <p:txBody>
          <a:bodyPr anchor="ctr" anchorCtr="0"/>
          <a:p>
            <a:pPr algn="l"/>
            <a:r>
              <a:rPr lang="en-US" altLang="zh-CN"/>
              <a:t>ANS</a:t>
            </a:r>
            <a:r>
              <a:rPr lang="zh-CN" altLang="en-US" dirty="0"/>
              <a:t>研制计划技术进展</a:t>
            </a:r>
            <a:endParaRPr lang="zh-CN" altLang="en-US" sz="4000" dirty="0"/>
          </a:p>
        </p:txBody>
      </p:sp>
      <p:sp>
        <p:nvSpPr>
          <p:cNvPr id="129027" name="文本占位符 129026"/>
          <p:cNvSpPr>
            <a:spLocks noGrp="1"/>
          </p:cNvSpPr>
          <p:nvPr>
            <p:ph type="body" idx="1"/>
          </p:nvPr>
        </p:nvSpPr>
        <p:spPr>
          <a:ln/>
        </p:spPr>
        <p:txBody>
          <a:bodyPr/>
          <a:p>
            <a:pPr>
              <a:lnSpc>
                <a:spcPct val="80000"/>
              </a:lnSpc>
            </a:pPr>
            <a:r>
              <a:rPr lang="zh-CN" altLang="en-US" sz="2800" dirty="0"/>
              <a:t>设计了飞行结构；</a:t>
            </a:r>
            <a:endParaRPr lang="zh-CN" altLang="en-US" sz="2800" dirty="0"/>
          </a:p>
          <a:p>
            <a:pPr>
              <a:lnSpc>
                <a:spcPct val="80000"/>
              </a:lnSpc>
            </a:pPr>
            <a:r>
              <a:rPr lang="zh-CN" altLang="en-US" sz="2800" dirty="0"/>
              <a:t>在助推和续航转级时使用火工品破碎易碎的玻璃堵盖；</a:t>
            </a:r>
            <a:endParaRPr lang="zh-CN" altLang="en-US" sz="2800" dirty="0"/>
          </a:p>
          <a:p>
            <a:pPr>
              <a:lnSpc>
                <a:spcPct val="80000"/>
              </a:lnSpc>
            </a:pPr>
            <a:r>
              <a:rPr lang="zh-CN" altLang="en-US" sz="2800" dirty="0"/>
              <a:t>带喷管的整体式助推器的预先研究，采用孔结构推进剂含量较高；</a:t>
            </a:r>
            <a:endParaRPr lang="zh-CN" altLang="en-US" sz="2800" dirty="0"/>
          </a:p>
          <a:p>
            <a:pPr>
              <a:lnSpc>
                <a:spcPct val="80000"/>
              </a:lnSpc>
            </a:pPr>
            <a:r>
              <a:rPr lang="zh-CN" altLang="en-US" sz="2800" dirty="0"/>
              <a:t>验证了可抛式助推喷管；</a:t>
            </a:r>
            <a:endParaRPr lang="zh-CN" altLang="en-US" sz="2800" dirty="0"/>
          </a:p>
          <a:p>
            <a:pPr>
              <a:lnSpc>
                <a:spcPct val="80000"/>
              </a:lnSpc>
            </a:pPr>
            <a:r>
              <a:rPr lang="zh-CN" altLang="en-US" sz="2800" dirty="0"/>
              <a:t>改进的热防护能力经历了</a:t>
            </a:r>
            <a:r>
              <a:rPr lang="en-US" altLang="zh-CN" sz="2800"/>
              <a:t>2</a:t>
            </a:r>
            <a:r>
              <a:rPr lang="zh-CN" altLang="en-US" sz="2800" dirty="0"/>
              <a:t>分钟的巡航飞行，热防护结构为硅橡胶，利用局部的碳化保持结构；</a:t>
            </a:r>
            <a:endParaRPr lang="zh-CN" altLang="en-US" sz="2800" dirty="0"/>
          </a:p>
          <a:p>
            <a:pPr>
              <a:lnSpc>
                <a:spcPct val="80000"/>
              </a:lnSpc>
            </a:pPr>
            <a:r>
              <a:rPr lang="zh-CN" altLang="en-US" sz="2800" dirty="0"/>
              <a:t>陶瓷冲压喷管，可以承受硼燃烧的超高热流。</a:t>
            </a:r>
            <a:endParaRPr lang="zh-CN" alt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0052" name="图片 130051"/>
          <p:cNvPicPr>
            <a:picLocks noChangeAspect="1"/>
          </p:cNvPicPr>
          <p:nvPr/>
        </p:nvPicPr>
        <p:blipFill>
          <a:blip r:embed="rId1"/>
          <a:stretch>
            <a:fillRect/>
          </a:stretch>
        </p:blipFill>
        <p:spPr>
          <a:xfrm>
            <a:off x="0" y="0"/>
            <a:ext cx="6804025" cy="2708275"/>
          </a:xfrm>
          <a:prstGeom prst="rect">
            <a:avLst/>
          </a:prstGeom>
          <a:noFill/>
          <a:ln w="9525">
            <a:noFill/>
          </a:ln>
        </p:spPr>
      </p:pic>
      <p:pic>
        <p:nvPicPr>
          <p:cNvPr id="130053" name="图片 130052"/>
          <p:cNvPicPr>
            <a:picLocks noChangeAspect="1"/>
          </p:cNvPicPr>
          <p:nvPr/>
        </p:nvPicPr>
        <p:blipFill>
          <a:blip r:embed="rId2"/>
          <a:stretch>
            <a:fillRect/>
          </a:stretch>
        </p:blipFill>
        <p:spPr>
          <a:xfrm>
            <a:off x="1979613" y="2708275"/>
            <a:ext cx="7164387" cy="3497263"/>
          </a:xfrm>
          <a:prstGeom prst="rect">
            <a:avLst/>
          </a:prstGeom>
          <a:noFill/>
          <a:ln w="9525">
            <a:noFill/>
          </a:ln>
        </p:spPr>
      </p:pic>
      <p:sp>
        <p:nvSpPr>
          <p:cNvPr id="130054" name="矩形 130053"/>
          <p:cNvSpPr/>
          <p:nvPr/>
        </p:nvSpPr>
        <p:spPr>
          <a:xfrm>
            <a:off x="250825" y="6237288"/>
            <a:ext cx="8642350" cy="457200"/>
          </a:xfrm>
          <a:prstGeom prst="rect">
            <a:avLst/>
          </a:prstGeom>
          <a:noFill/>
          <a:ln w="9525">
            <a:noFill/>
          </a:ln>
        </p:spPr>
        <p:txBody>
          <a:bodyPr wrap="none" anchor="t" anchorCtr="0">
            <a:spAutoFit/>
          </a:bodyPr>
          <a:p>
            <a:r>
              <a:rPr lang="en-US" altLang="zh-CN" b="1">
                <a:latin typeface="Times New Roman" panose="02020603050405020304" pitchFamily="18" charset="0"/>
              </a:rPr>
              <a:t>Testing of the TDR motor for ANS</a:t>
            </a:r>
            <a:r>
              <a:rPr lang="zh-CN" altLang="en-US" b="1" dirty="0">
                <a:latin typeface="Times New Roman" panose="02020603050405020304" pitchFamily="18" charset="0"/>
              </a:rPr>
              <a:t>， </a:t>
            </a:r>
            <a:r>
              <a:rPr lang="en-US" altLang="zh-CN" b="1">
                <a:latin typeface="Times New Roman" panose="02020603050405020304" pitchFamily="18" charset="0"/>
              </a:rPr>
              <a:t>right semi </a:t>
            </a:r>
            <a:r>
              <a:rPr lang="en-US" altLang="zh-CN" b="1" err="1">
                <a:latin typeface="Times New Roman" panose="02020603050405020304" pitchFamily="18" charset="0"/>
              </a:rPr>
              <a:t>freejet</a:t>
            </a:r>
            <a:r>
              <a:rPr lang="en-US" altLang="zh-CN" b="1">
                <a:latin typeface="Times New Roman" panose="02020603050405020304" pitchFamily="18" charset="0"/>
              </a:rPr>
              <a:t> test; 1987</a:t>
            </a:r>
            <a:endParaRPr lang="en-US" altLang="zh-CN" b="1">
              <a:latin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标题 131073"/>
          <p:cNvSpPr>
            <a:spLocks noGrp="1"/>
          </p:cNvSpPr>
          <p:nvPr>
            <p:ph type="title"/>
          </p:nvPr>
        </p:nvSpPr>
        <p:spPr>
          <a:ln/>
        </p:spPr>
        <p:txBody>
          <a:bodyPr anchor="ctr" anchorCtr="0"/>
          <a:p>
            <a:r>
              <a:rPr lang="zh-CN" altLang="en-US" sz="4000" b="1" dirty="0"/>
              <a:t>（</a:t>
            </a:r>
            <a:r>
              <a:rPr lang="en-US" altLang="zh-CN" sz="4000" b="1"/>
              <a:t>5</a:t>
            </a:r>
            <a:r>
              <a:rPr lang="zh-CN" altLang="en-US" sz="4000" b="1" dirty="0"/>
              <a:t>）</a:t>
            </a:r>
            <a:r>
              <a:rPr lang="zh-CN" altLang="en-US" b="1" dirty="0"/>
              <a:t>空空导弹的</a:t>
            </a:r>
            <a:r>
              <a:rPr lang="en-US" altLang="zh-CN" b="1"/>
              <a:t>TDR</a:t>
            </a:r>
            <a:r>
              <a:rPr lang="zh-CN" altLang="en-US" b="1" dirty="0"/>
              <a:t>技术</a:t>
            </a:r>
            <a:r>
              <a:rPr lang="zh-CN" altLang="en-US" dirty="0"/>
              <a:t> </a:t>
            </a:r>
            <a:endParaRPr lang="zh-CN" altLang="en-US"/>
          </a:p>
        </p:txBody>
      </p:sp>
      <p:pic>
        <p:nvPicPr>
          <p:cNvPr id="131076" name="图片 131075"/>
          <p:cNvPicPr>
            <a:picLocks noChangeAspect="1"/>
          </p:cNvPicPr>
          <p:nvPr/>
        </p:nvPicPr>
        <p:blipFill>
          <a:blip r:embed="rId1"/>
          <a:stretch>
            <a:fillRect/>
          </a:stretch>
        </p:blipFill>
        <p:spPr>
          <a:xfrm>
            <a:off x="827088" y="2205038"/>
            <a:ext cx="3128962" cy="3460750"/>
          </a:xfrm>
          <a:prstGeom prst="rect">
            <a:avLst/>
          </a:prstGeom>
          <a:noFill/>
          <a:ln w="9525">
            <a:noFill/>
          </a:ln>
        </p:spPr>
      </p:pic>
      <p:pic>
        <p:nvPicPr>
          <p:cNvPr id="131077" name="图片 131076"/>
          <p:cNvPicPr>
            <a:picLocks noChangeAspect="1"/>
          </p:cNvPicPr>
          <p:nvPr/>
        </p:nvPicPr>
        <p:blipFill>
          <a:blip r:embed="rId2"/>
          <a:stretch>
            <a:fillRect/>
          </a:stretch>
        </p:blipFill>
        <p:spPr>
          <a:xfrm>
            <a:off x="4284663" y="2636838"/>
            <a:ext cx="4094162" cy="3155950"/>
          </a:xfrm>
          <a:prstGeom prst="rect">
            <a:avLst/>
          </a:prstGeom>
          <a:noFill/>
          <a:ln w="9525">
            <a:noFill/>
          </a:ln>
        </p:spPr>
      </p:pic>
      <p:sp>
        <p:nvSpPr>
          <p:cNvPr id="131078" name="矩形 131077"/>
          <p:cNvSpPr/>
          <p:nvPr/>
        </p:nvSpPr>
        <p:spPr>
          <a:xfrm>
            <a:off x="1258888" y="6092825"/>
            <a:ext cx="6105525" cy="457200"/>
          </a:xfrm>
          <a:prstGeom prst="rect">
            <a:avLst/>
          </a:prstGeom>
          <a:noFill/>
          <a:ln w="9525">
            <a:noFill/>
          </a:ln>
        </p:spPr>
        <p:txBody>
          <a:bodyPr wrap="none" anchor="t" anchorCtr="0">
            <a:spAutoFit/>
          </a:bodyPr>
          <a:p>
            <a:r>
              <a:rPr lang="en-US" altLang="zh-CN" b="1">
                <a:latin typeface="Times New Roman" panose="02020603050405020304" pitchFamily="18" charset="0"/>
              </a:rPr>
              <a:t>Control valve concept for small motor </a:t>
            </a:r>
            <a:r>
              <a:rPr lang="en-US" altLang="zh-CN" b="1" err="1">
                <a:latin typeface="Times New Roman" panose="02020603050405020304" pitchFamily="18" charset="0"/>
              </a:rPr>
              <a:t>calibre</a:t>
            </a:r>
            <a:endParaRPr lang="en-US" altLang="zh-CN" b="1">
              <a:latin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标题 152577"/>
          <p:cNvSpPr>
            <a:spLocks noGrp="1"/>
          </p:cNvSpPr>
          <p:nvPr>
            <p:ph type="title"/>
          </p:nvPr>
        </p:nvSpPr>
        <p:spPr>
          <a:ln/>
        </p:spPr>
        <p:txBody>
          <a:bodyPr anchor="ctr" anchorCtr="0"/>
          <a:p>
            <a:r>
              <a:rPr lang="zh-CN" altLang="en-US" sz="4800" dirty="0"/>
              <a:t>冲压燃烧室的优化</a:t>
            </a:r>
            <a:endParaRPr lang="zh-CN" altLang="en-US"/>
          </a:p>
        </p:txBody>
      </p:sp>
      <p:sp>
        <p:nvSpPr>
          <p:cNvPr id="152579" name="文本占位符 152578"/>
          <p:cNvSpPr>
            <a:spLocks noGrp="1"/>
          </p:cNvSpPr>
          <p:nvPr>
            <p:ph type="body" idx="1"/>
          </p:nvPr>
        </p:nvSpPr>
        <p:spPr>
          <a:xfrm>
            <a:off x="685800" y="1981200"/>
            <a:ext cx="7702550" cy="1592263"/>
          </a:xfrm>
          <a:ln/>
        </p:spPr>
        <p:txBody>
          <a:bodyPr/>
          <a:p>
            <a:pPr>
              <a:lnSpc>
                <a:spcPct val="90000"/>
              </a:lnSpc>
              <a:buNone/>
            </a:pPr>
            <a:r>
              <a:rPr lang="en-US" altLang="zh-CN" sz="2800" dirty="0"/>
              <a:t>   </a:t>
            </a:r>
            <a:r>
              <a:rPr lang="zh-CN" altLang="en-US" sz="2800" dirty="0"/>
              <a:t>试验发动机可以改变空气喷口的形状、空气喷射角度、空气喷射的轴向位置。</a:t>
            </a:r>
            <a:endParaRPr lang="zh-CN" altLang="en-US" sz="2800"/>
          </a:p>
        </p:txBody>
      </p:sp>
      <p:pic>
        <p:nvPicPr>
          <p:cNvPr id="152580" name="图片 152579"/>
          <p:cNvPicPr>
            <a:picLocks noChangeAspect="1"/>
          </p:cNvPicPr>
          <p:nvPr/>
        </p:nvPicPr>
        <p:blipFill>
          <a:blip r:embed="rId1"/>
          <a:stretch>
            <a:fillRect/>
          </a:stretch>
        </p:blipFill>
        <p:spPr>
          <a:xfrm>
            <a:off x="1979613" y="3284538"/>
            <a:ext cx="4019550" cy="2028825"/>
          </a:xfrm>
          <a:prstGeom prst="rect">
            <a:avLst/>
          </a:prstGeom>
          <a:noFill/>
          <a:ln w="9525">
            <a:noFill/>
          </a:ln>
        </p:spPr>
      </p:pic>
      <p:sp>
        <p:nvSpPr>
          <p:cNvPr id="152581" name="矩形 152580"/>
          <p:cNvSpPr/>
          <p:nvPr/>
        </p:nvSpPr>
        <p:spPr>
          <a:xfrm>
            <a:off x="900113" y="5734050"/>
            <a:ext cx="6581775" cy="457200"/>
          </a:xfrm>
          <a:prstGeom prst="rect">
            <a:avLst/>
          </a:prstGeom>
          <a:noFill/>
          <a:ln w="9525">
            <a:noFill/>
          </a:ln>
        </p:spPr>
        <p:txBody>
          <a:bodyPr wrap="none" anchor="t" anchorCtr="0">
            <a:spAutoFit/>
          </a:bodyPr>
          <a:p>
            <a:r>
              <a:rPr lang="en-US" altLang="zh-CN" b="1">
                <a:latin typeface="Times New Roman" panose="02020603050405020304" pitchFamily="18" charset="0"/>
              </a:rPr>
              <a:t>AMPT experimental motor (diam. 180mm); 1990</a:t>
            </a:r>
            <a:endParaRPr lang="en-US" altLang="zh-CN" b="1">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标题 132097"/>
          <p:cNvSpPr>
            <a:spLocks noGrp="1"/>
          </p:cNvSpPr>
          <p:nvPr>
            <p:ph type="title"/>
          </p:nvPr>
        </p:nvSpPr>
        <p:spPr>
          <a:ln/>
        </p:spPr>
        <p:txBody>
          <a:bodyPr anchor="ctr" anchorCtr="0"/>
          <a:p>
            <a:r>
              <a:rPr lang="en-US" altLang="zh-CN" sz="4000" b="1"/>
              <a:t>A3M / DEM / EURAAM</a:t>
            </a:r>
            <a:br>
              <a:rPr lang="en-US" altLang="zh-CN" sz="4000" b="1"/>
            </a:br>
            <a:endParaRPr lang="en-US" altLang="zh-CN" sz="4000" b="1"/>
          </a:p>
        </p:txBody>
      </p:sp>
      <p:sp>
        <p:nvSpPr>
          <p:cNvPr id="132099" name="文本占位符 132098"/>
          <p:cNvSpPr>
            <a:spLocks noGrp="1"/>
          </p:cNvSpPr>
          <p:nvPr>
            <p:ph type="body" idx="1"/>
          </p:nvPr>
        </p:nvSpPr>
        <p:spPr>
          <a:ln/>
        </p:spPr>
        <p:txBody>
          <a:bodyPr/>
          <a:p>
            <a:pPr>
              <a:buNone/>
            </a:pPr>
            <a:r>
              <a:rPr lang="en-US" altLang="zh-CN" sz="2800"/>
              <a:t>1995</a:t>
            </a:r>
            <a:r>
              <a:rPr lang="zh-CN" altLang="en-US" sz="2800" dirty="0"/>
              <a:t>～</a:t>
            </a:r>
            <a:r>
              <a:rPr lang="en-US" altLang="zh-CN" sz="2800"/>
              <a:t>1999</a:t>
            </a:r>
            <a:r>
              <a:rPr lang="zh-CN" altLang="en-US" sz="2800" dirty="0"/>
              <a:t>年间德国</a:t>
            </a:r>
            <a:r>
              <a:rPr lang="en-US" altLang="zh-CN" sz="2800" err="1"/>
              <a:t>MoD</a:t>
            </a:r>
            <a:r>
              <a:rPr lang="zh-CN" altLang="en-US" sz="2800" dirty="0"/>
              <a:t>资助了一系列</a:t>
            </a:r>
            <a:r>
              <a:rPr lang="en-US" altLang="zh-CN" sz="2800"/>
              <a:t>TDR</a:t>
            </a:r>
            <a:r>
              <a:rPr lang="zh-CN" altLang="en-US" sz="2800" dirty="0"/>
              <a:t>技术和预研计划，为未来中程和远程空空导弹的全尺寸发动机的研制的可行性提供验证 </a:t>
            </a:r>
            <a:r>
              <a:rPr lang="en-US" altLang="zh-CN" sz="2800"/>
              <a:t>:</a:t>
            </a:r>
            <a:endParaRPr lang="en-US" altLang="zh-CN" sz="2800"/>
          </a:p>
          <a:p>
            <a:r>
              <a:rPr lang="en-US" altLang="zh-CN" sz="2800"/>
              <a:t>A3M</a:t>
            </a:r>
            <a:r>
              <a:rPr lang="zh-CN" altLang="en-US" sz="2800" dirty="0"/>
              <a:t>（先进技术计划主要针对试验部件，性能测试）</a:t>
            </a:r>
            <a:endParaRPr lang="zh-CN" altLang="en-US" sz="2800" dirty="0"/>
          </a:p>
          <a:p>
            <a:r>
              <a:rPr lang="en-US" altLang="zh-CN" sz="2800"/>
              <a:t>DEM</a:t>
            </a:r>
            <a:r>
              <a:rPr lang="zh-CN" altLang="en-US" sz="2800" dirty="0"/>
              <a:t>（试验部件到轻质化部件的技术转化）</a:t>
            </a:r>
            <a:endParaRPr lang="zh-CN" altLang="en-US" sz="2800" dirty="0"/>
          </a:p>
          <a:p>
            <a:r>
              <a:rPr lang="en-US" altLang="zh-CN" sz="2800"/>
              <a:t>EURRAAM</a:t>
            </a:r>
            <a:r>
              <a:rPr lang="zh-CN" altLang="en-US" sz="2800" dirty="0"/>
              <a:t>（轻质化部件到飞行质量部件的转化）</a:t>
            </a:r>
            <a:endParaRPr lang="zh-CN" altLang="en-US"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标题 133121"/>
          <p:cNvSpPr>
            <a:spLocks noGrp="1"/>
          </p:cNvSpPr>
          <p:nvPr>
            <p:ph type="title"/>
          </p:nvPr>
        </p:nvSpPr>
        <p:spPr>
          <a:ln/>
        </p:spPr>
        <p:txBody>
          <a:bodyPr anchor="ctr" anchorCtr="0"/>
          <a:p>
            <a:pPr algn="l"/>
            <a:r>
              <a:rPr lang="zh-CN" altLang="en-US" sz="2000" dirty="0"/>
              <a:t>发射时，进气道斜面位于向上的位置，封闭进气道，保护锋利的第一边。在转级阶段，斜面解锁，在弹簧和齿轮的驱动下通过移动和转动缩回工作位置。</a:t>
            </a:r>
            <a:endParaRPr lang="zh-CN" altLang="en-US" sz="4000" dirty="0"/>
          </a:p>
        </p:txBody>
      </p:sp>
      <p:pic>
        <p:nvPicPr>
          <p:cNvPr id="133124" name="图片 133123"/>
          <p:cNvPicPr>
            <a:picLocks noChangeAspect="1"/>
          </p:cNvPicPr>
          <p:nvPr/>
        </p:nvPicPr>
        <p:blipFill>
          <a:blip r:embed="rId1"/>
          <a:stretch>
            <a:fillRect/>
          </a:stretch>
        </p:blipFill>
        <p:spPr>
          <a:xfrm>
            <a:off x="468313" y="1989138"/>
            <a:ext cx="5095875" cy="2647950"/>
          </a:xfrm>
          <a:prstGeom prst="rect">
            <a:avLst/>
          </a:prstGeom>
          <a:noFill/>
          <a:ln w="9525">
            <a:noFill/>
          </a:ln>
        </p:spPr>
      </p:pic>
      <p:pic>
        <p:nvPicPr>
          <p:cNvPr id="133125" name="图片 133124"/>
          <p:cNvPicPr>
            <a:picLocks noChangeAspect="1"/>
          </p:cNvPicPr>
          <p:nvPr/>
        </p:nvPicPr>
        <p:blipFill>
          <a:blip r:embed="rId2"/>
          <a:stretch>
            <a:fillRect/>
          </a:stretch>
        </p:blipFill>
        <p:spPr>
          <a:xfrm>
            <a:off x="5105400" y="3573463"/>
            <a:ext cx="4038600" cy="3057525"/>
          </a:xfrm>
          <a:prstGeom prst="rect">
            <a:avLst/>
          </a:prstGeom>
          <a:noFill/>
          <a:ln w="9525">
            <a:noFill/>
          </a:ln>
        </p:spPr>
      </p:pic>
      <p:sp>
        <p:nvSpPr>
          <p:cNvPr id="133126" name="矩形 133125"/>
          <p:cNvSpPr/>
          <p:nvPr/>
        </p:nvSpPr>
        <p:spPr>
          <a:xfrm>
            <a:off x="250825" y="4724400"/>
            <a:ext cx="4572000" cy="1552575"/>
          </a:xfrm>
          <a:prstGeom prst="rect">
            <a:avLst/>
          </a:prstGeom>
          <a:noFill/>
          <a:ln w="9525">
            <a:noFill/>
          </a:ln>
        </p:spPr>
        <p:txBody>
          <a:bodyPr>
            <a:spAutoFit/>
          </a:bodyPr>
          <a:p>
            <a:r>
              <a:rPr lang="en-US" altLang="zh-CN" b="1">
                <a:latin typeface="Times New Roman" panose="02020603050405020304" pitchFamily="18" charset="0"/>
              </a:rPr>
              <a:t>Air intake closure – functional principle and </a:t>
            </a:r>
            <a:r>
              <a:rPr lang="en-US" altLang="zh-CN" b="1" err="1">
                <a:latin typeface="Times New Roman" panose="02020603050405020304" pitchFamily="18" charset="0"/>
              </a:rPr>
              <a:t>fullscale</a:t>
            </a:r>
            <a:r>
              <a:rPr lang="en-US" altLang="zh-CN" b="1">
                <a:latin typeface="Times New Roman" panose="02020603050405020304" pitchFamily="18" charset="0"/>
              </a:rPr>
              <a:t> </a:t>
            </a:r>
            <a:r>
              <a:rPr lang="en-US" altLang="zh-CN" b="1" err="1">
                <a:latin typeface="Times New Roman" panose="02020603050405020304" pitchFamily="18" charset="0"/>
              </a:rPr>
              <a:t>windtunnel</a:t>
            </a:r>
            <a:r>
              <a:rPr lang="en-US" altLang="zh-CN" b="1">
                <a:latin typeface="Times New Roman" panose="02020603050405020304" pitchFamily="18" charset="0"/>
              </a:rPr>
              <a:t> model in closed and open configuration</a:t>
            </a:r>
            <a:endParaRPr lang="en-US" altLang="zh-CN" b="1">
              <a:latin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2" name="标题 153601"/>
          <p:cNvSpPr>
            <a:spLocks noGrp="1"/>
          </p:cNvSpPr>
          <p:nvPr>
            <p:ph type="title"/>
          </p:nvPr>
        </p:nvSpPr>
        <p:spPr>
          <a:ln/>
        </p:spPr>
        <p:txBody>
          <a:bodyPr anchor="ctr" anchorCtr="0"/>
          <a:p>
            <a:endParaRPr dirty="0"/>
          </a:p>
        </p:txBody>
      </p:sp>
      <p:sp>
        <p:nvSpPr>
          <p:cNvPr id="153603" name="文本占位符 153602"/>
          <p:cNvSpPr>
            <a:spLocks noGrp="1"/>
          </p:cNvSpPr>
          <p:nvPr>
            <p:ph type="body" idx="1"/>
          </p:nvPr>
        </p:nvSpPr>
        <p:spPr>
          <a:ln/>
        </p:spPr>
        <p:txBody>
          <a:bodyPr/>
          <a:p>
            <a:pPr>
              <a:lnSpc>
                <a:spcPct val="80000"/>
              </a:lnSpc>
            </a:pPr>
            <a:r>
              <a:rPr lang="zh-CN" altLang="en-US" sz="2000" dirty="0"/>
              <a:t>续航推进剂组分进一步进行改进，考虑燃速特性。质量流量调节比在</a:t>
            </a:r>
            <a:r>
              <a:rPr lang="en-US" altLang="zh-CN" sz="2000"/>
              <a:t>1</a:t>
            </a:r>
            <a:r>
              <a:rPr lang="zh-CN" altLang="en-US" sz="2000" dirty="0"/>
              <a:t>～</a:t>
            </a:r>
            <a:r>
              <a:rPr lang="en-US" altLang="zh-CN" sz="2000"/>
              <a:t>100bar</a:t>
            </a:r>
            <a:r>
              <a:rPr lang="zh-CN" altLang="en-US" sz="2000" dirty="0"/>
              <a:t>超过</a:t>
            </a:r>
            <a:r>
              <a:rPr lang="en-US" altLang="zh-CN" sz="2000"/>
              <a:t>10</a:t>
            </a:r>
            <a:r>
              <a:rPr lang="zh-CN" altLang="en-US" sz="2000" dirty="0"/>
              <a:t>：</a:t>
            </a:r>
            <a:r>
              <a:rPr lang="en-US" altLang="zh-CN" sz="2000"/>
              <a:t>1</a:t>
            </a:r>
            <a:r>
              <a:rPr lang="zh-CN" altLang="en-US" sz="2000" dirty="0"/>
              <a:t>。组分中加入</a:t>
            </a:r>
            <a:r>
              <a:rPr lang="en-US" altLang="zh-CN" sz="2000"/>
              <a:t>35%</a:t>
            </a:r>
            <a:r>
              <a:rPr lang="zh-CN" altLang="en-US" sz="2000" dirty="0"/>
              <a:t>的硼，体积热值超过</a:t>
            </a:r>
            <a:r>
              <a:rPr lang="en-US" altLang="zh-CN" sz="2000"/>
              <a:t>51MJ/l</a:t>
            </a:r>
            <a:r>
              <a:rPr lang="zh-CN" altLang="en-US" sz="2000" dirty="0"/>
              <a:t>。</a:t>
            </a:r>
            <a:endParaRPr lang="zh-CN" altLang="en-US" sz="2000" dirty="0"/>
          </a:p>
          <a:p>
            <a:pPr>
              <a:lnSpc>
                <a:spcPct val="80000"/>
              </a:lnSpc>
            </a:pPr>
            <a:r>
              <a:rPr lang="zh-CN" altLang="en-US" sz="2000" dirty="0"/>
              <a:t>少烟的（典型的</a:t>
            </a:r>
            <a:r>
              <a:rPr lang="en-US" altLang="zh-CN" sz="2000"/>
              <a:t>BC</a:t>
            </a:r>
            <a:r>
              <a:rPr lang="zh-CN" altLang="en-US" sz="2000" dirty="0"/>
              <a:t>、</a:t>
            </a:r>
            <a:r>
              <a:rPr lang="en-US" altLang="zh-CN" sz="2000"/>
              <a:t>STANAG 6016</a:t>
            </a:r>
            <a:r>
              <a:rPr lang="zh-CN" altLang="en-US" sz="2000" dirty="0"/>
              <a:t>）</a:t>
            </a:r>
            <a:r>
              <a:rPr lang="en-US" altLang="zh-CN" sz="2000"/>
              <a:t>HTPB</a:t>
            </a:r>
            <a:r>
              <a:rPr lang="zh-CN" altLang="en-US" sz="2000" dirty="0"/>
              <a:t>复合推进剂用于无喷管助推器。这些推进剂具有较高的燃速（＞</a:t>
            </a:r>
            <a:r>
              <a:rPr lang="en-US" altLang="zh-CN" sz="2000"/>
              <a:t>35mm/s</a:t>
            </a:r>
            <a:r>
              <a:rPr lang="zh-CN" altLang="en-US" sz="2000" dirty="0"/>
              <a:t>）和较低的压强指数。推进剂需要高应变能力已抵抗管状药柱的高载荷。对于高燃速推进剂获得好的机械性能难度很大。一级助推器在试验测试中比冲达到</a:t>
            </a:r>
            <a:r>
              <a:rPr lang="en-US" altLang="zh-CN" sz="2000"/>
              <a:t>2000m/s</a:t>
            </a:r>
            <a:r>
              <a:rPr lang="zh-CN" altLang="en-US" sz="2000" dirty="0"/>
              <a:t>。较大的尾部扩张获得了有利的长条特性。</a:t>
            </a:r>
            <a:endParaRPr lang="zh-CN" altLang="en-US" sz="2000" dirty="0"/>
          </a:p>
          <a:p>
            <a:pPr>
              <a:lnSpc>
                <a:spcPct val="80000"/>
              </a:lnSpc>
            </a:pPr>
            <a:r>
              <a:rPr lang="zh-CN" altLang="en-US" sz="2000" dirty="0"/>
              <a:t>与助推器相关的冲压补燃室绝热是另外一个技术难题。应用硅橡胶</a:t>
            </a:r>
            <a:r>
              <a:rPr lang="en-US" altLang="zh-CN" sz="2000"/>
              <a:t>RC</a:t>
            </a:r>
            <a:r>
              <a:rPr lang="zh-CN" altLang="en-US" sz="2000" dirty="0"/>
              <a:t>绝热层将早期的纤维缠绕工艺改变为用芯轴进行浇注，从而获得准确和可重复的壁面壁厚。移动的绝热层和</a:t>
            </a:r>
            <a:r>
              <a:rPr lang="en-US" altLang="zh-CN" sz="2000"/>
              <a:t>HTPB</a:t>
            </a:r>
            <a:r>
              <a:rPr lang="zh-CN" altLang="en-US" sz="2000" dirty="0"/>
              <a:t>的衬层共同组成多层的连接结构。</a:t>
            </a:r>
            <a:endParaRPr lang="zh-CN" alt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938" name="文本框 36937"/>
          <p:cNvSpPr txBox="1"/>
          <p:nvPr/>
        </p:nvSpPr>
        <p:spPr>
          <a:xfrm>
            <a:off x="179388" y="549275"/>
            <a:ext cx="3671887" cy="701675"/>
          </a:xfrm>
          <a:prstGeom prst="rect">
            <a:avLst/>
          </a:prstGeom>
          <a:noFill/>
          <a:ln w="9525">
            <a:noFill/>
          </a:ln>
        </p:spPr>
        <p:txBody>
          <a:bodyPr>
            <a:spAutoFit/>
          </a:bodyPr>
          <a:p>
            <a:pPr>
              <a:spcBef>
                <a:spcPct val="50000"/>
              </a:spcBef>
            </a:pPr>
            <a:r>
              <a:rPr lang="zh-CN" altLang="en-US" sz="4000" b="1" dirty="0">
                <a:solidFill>
                  <a:schemeClr val="accent2"/>
                </a:solidFill>
                <a:latin typeface="黑体" panose="02010609060101010101" pitchFamily="2" charset="-122"/>
                <a:ea typeface="黑体" panose="02010609060101010101" pitchFamily="2" charset="-122"/>
              </a:rPr>
              <a:t>（</a:t>
            </a:r>
            <a:r>
              <a:rPr lang="en-US" altLang="zh-CN" sz="4000" b="1">
                <a:solidFill>
                  <a:schemeClr val="accent2"/>
                </a:solidFill>
                <a:latin typeface="黑体" panose="02010609060101010101" pitchFamily="2" charset="-122"/>
                <a:ea typeface="黑体" panose="02010609060101010101" pitchFamily="2" charset="-122"/>
              </a:rPr>
              <a:t>2</a:t>
            </a:r>
            <a:r>
              <a:rPr lang="zh-CN" altLang="en-US" sz="4000" b="1" dirty="0">
                <a:solidFill>
                  <a:schemeClr val="accent2"/>
                </a:solidFill>
                <a:latin typeface="黑体" panose="02010609060101010101" pitchFamily="2" charset="-122"/>
                <a:ea typeface="黑体" panose="02010609060101010101" pitchFamily="2" charset="-122"/>
              </a:rPr>
              <a:t>）分类</a:t>
            </a:r>
            <a:endParaRPr lang="zh-CN" altLang="en-US" sz="4000" b="1" dirty="0">
              <a:solidFill>
                <a:schemeClr val="accent2"/>
              </a:solidFill>
              <a:latin typeface="黑体" panose="02010609060101010101" pitchFamily="2" charset="-122"/>
              <a:ea typeface="黑体" panose="02010609060101010101" pitchFamily="2" charset="-122"/>
            </a:endParaRPr>
          </a:p>
        </p:txBody>
      </p:sp>
      <p:pic>
        <p:nvPicPr>
          <p:cNvPr id="36939" name="图片 36938"/>
          <p:cNvPicPr>
            <a:picLocks noChangeAspect="1"/>
          </p:cNvPicPr>
          <p:nvPr/>
        </p:nvPicPr>
        <p:blipFill>
          <a:blip r:embed="rId1"/>
          <a:stretch>
            <a:fillRect/>
          </a:stretch>
        </p:blipFill>
        <p:spPr>
          <a:xfrm>
            <a:off x="3924300" y="188913"/>
            <a:ext cx="4754563" cy="6453187"/>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4148" name="图片 134147"/>
          <p:cNvPicPr>
            <a:picLocks noChangeAspect="1"/>
          </p:cNvPicPr>
          <p:nvPr/>
        </p:nvPicPr>
        <p:blipFill>
          <a:blip r:embed="rId1"/>
          <a:stretch>
            <a:fillRect/>
          </a:stretch>
        </p:blipFill>
        <p:spPr>
          <a:xfrm>
            <a:off x="7380288" y="4365625"/>
            <a:ext cx="1241425" cy="1738313"/>
          </a:xfrm>
          <a:prstGeom prst="rect">
            <a:avLst/>
          </a:prstGeom>
          <a:noFill/>
          <a:ln w="9525">
            <a:noFill/>
          </a:ln>
        </p:spPr>
      </p:pic>
      <p:sp>
        <p:nvSpPr>
          <p:cNvPr id="134149" name="矩形 134148"/>
          <p:cNvSpPr/>
          <p:nvPr/>
        </p:nvSpPr>
        <p:spPr>
          <a:xfrm>
            <a:off x="1476375" y="5516563"/>
            <a:ext cx="5286375" cy="457200"/>
          </a:xfrm>
          <a:prstGeom prst="rect">
            <a:avLst/>
          </a:prstGeom>
          <a:noFill/>
          <a:ln w="9525">
            <a:noFill/>
          </a:ln>
        </p:spPr>
        <p:txBody>
          <a:bodyPr wrap="none" anchor="t" anchorCtr="0">
            <a:spAutoFit/>
          </a:bodyPr>
          <a:p>
            <a:r>
              <a:rPr lang="en-US" altLang="zh-CN" b="1">
                <a:latin typeface="Times New Roman" panose="02020603050405020304" pitchFamily="18" charset="0"/>
              </a:rPr>
              <a:t>DEM </a:t>
            </a:r>
            <a:r>
              <a:rPr lang="en-US" altLang="zh-CN" b="1" err="1">
                <a:latin typeface="Times New Roman" panose="02020603050405020304" pitchFamily="18" charset="0"/>
              </a:rPr>
              <a:t>interstage</a:t>
            </a:r>
            <a:r>
              <a:rPr lang="en-US" altLang="zh-CN" b="1">
                <a:latin typeface="Times New Roman" panose="02020603050405020304" pitchFamily="18" charset="0"/>
              </a:rPr>
              <a:t>/control valve assembly</a:t>
            </a:r>
            <a:endParaRPr lang="en-US" altLang="zh-CN" b="1">
              <a:latin typeface="Times New Roman" panose="02020603050405020304" pitchFamily="18" charset="0"/>
            </a:endParaRPr>
          </a:p>
        </p:txBody>
      </p:sp>
      <p:sp>
        <p:nvSpPr>
          <p:cNvPr id="134150" name="文本框 134149"/>
          <p:cNvSpPr txBox="1"/>
          <p:nvPr/>
        </p:nvSpPr>
        <p:spPr>
          <a:xfrm>
            <a:off x="250825" y="333375"/>
            <a:ext cx="8424863" cy="4473575"/>
          </a:xfrm>
          <a:prstGeom prst="rect">
            <a:avLst/>
          </a:prstGeom>
          <a:noFill/>
          <a:ln w="9525">
            <a:noFill/>
          </a:ln>
        </p:spPr>
        <p:txBody>
          <a:bodyPr>
            <a:spAutoFit/>
          </a:bodyPr>
          <a:p>
            <a:pPr marL="355600" indent="-355600">
              <a:buChar char="•"/>
            </a:pPr>
            <a:r>
              <a:rPr lang="zh-CN" altLang="en-US" dirty="0">
                <a:latin typeface="Times New Roman" panose="02020603050405020304" pitchFamily="18" charset="0"/>
              </a:rPr>
              <a:t>高强度钢的压力容器结构（燃气发生器和冲压燃烧室）；</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机加锻件部分（</a:t>
            </a:r>
            <a:r>
              <a:rPr lang="en-US" altLang="zh-CN">
                <a:latin typeface="Times New Roman" panose="02020603050405020304" pitchFamily="18" charset="0"/>
              </a:rPr>
              <a:t>RC</a:t>
            </a:r>
            <a:r>
              <a:rPr lang="zh-CN" altLang="en-US" dirty="0">
                <a:latin typeface="Times New Roman" panose="02020603050405020304" pitchFamily="18" charset="0"/>
              </a:rPr>
              <a:t>前、后段，燃气发生器前锋头，腹部中段，燃气发生器后对接件，前吊架）、流动转动管部分（壁面厚度</a:t>
            </a:r>
            <a:r>
              <a:rPr lang="en-US" altLang="zh-CN">
                <a:latin typeface="Times New Roman" panose="02020603050405020304" pitchFamily="18" charset="0"/>
              </a:rPr>
              <a:t>2mm</a:t>
            </a:r>
            <a:r>
              <a:rPr lang="zh-CN" altLang="en-US" dirty="0">
                <a:latin typeface="Times New Roman" panose="02020603050405020304" pitchFamily="18" charset="0"/>
              </a:rPr>
              <a:t>）通过环向焊缝连接；</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a:t>
            </a:r>
            <a:r>
              <a:rPr lang="en-US" altLang="zh-CN" err="1">
                <a:latin typeface="Times New Roman" panose="02020603050405020304" pitchFamily="18" charset="0"/>
              </a:rPr>
              <a:t>Ortman</a:t>
            </a:r>
            <a:r>
              <a:rPr lang="en-US" altLang="zh-CN">
                <a:latin typeface="Times New Roman" panose="02020603050405020304" pitchFamily="18" charset="0"/>
              </a:rPr>
              <a:t> Key”</a:t>
            </a:r>
            <a:r>
              <a:rPr lang="zh-CN" altLang="en-US" dirty="0">
                <a:latin typeface="Times New Roman" panose="02020603050405020304" pitchFamily="18" charset="0"/>
              </a:rPr>
              <a:t>切向互锁用于将燃气发生器壳体与冲压补燃室连接成一体。当“</a:t>
            </a:r>
            <a:r>
              <a:rPr lang="en-US" altLang="zh-CN" err="1">
                <a:latin typeface="Times New Roman" panose="02020603050405020304" pitchFamily="18" charset="0"/>
              </a:rPr>
              <a:t>Ortman</a:t>
            </a:r>
            <a:r>
              <a:rPr lang="en-US" altLang="zh-CN">
                <a:latin typeface="Times New Roman" panose="02020603050405020304" pitchFamily="18" charset="0"/>
              </a:rPr>
              <a:t> Key”</a:t>
            </a:r>
            <a:r>
              <a:rPr lang="zh-CN" altLang="en-US" dirty="0">
                <a:latin typeface="Times New Roman" panose="02020603050405020304" pitchFamily="18" charset="0"/>
              </a:rPr>
              <a:t>插入时，装有控制阀的级间段将燃气发生器和冲压补燃室的连接处夹紧；</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级间段与控制阀形成整体，包括电机和齿轮，铝框架结构，在面向燃气发生器和冲压补燃室的一侧有绝热的钢板（图</a:t>
            </a:r>
            <a:r>
              <a:rPr lang="en-US" altLang="zh-CN">
                <a:latin typeface="Times New Roman" panose="02020603050405020304" pitchFamily="18" charset="0"/>
              </a:rPr>
              <a:t>22</a:t>
            </a:r>
            <a:r>
              <a:rPr lang="zh-CN" altLang="en-US" dirty="0">
                <a:latin typeface="Times New Roman" panose="02020603050405020304" pitchFamily="18" charset="0"/>
              </a:rPr>
              <a:t>）；</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通过爆炸螺栓打开铰链式的可烧蚀铝堵盖；</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陶瓷</a:t>
            </a:r>
            <a:r>
              <a:rPr lang="en-US" altLang="zh-CN">
                <a:latin typeface="Times New Roman" panose="02020603050405020304" pitchFamily="18" charset="0"/>
              </a:rPr>
              <a:t>C/</a:t>
            </a:r>
            <a:r>
              <a:rPr lang="en-US" altLang="zh-CN" err="1">
                <a:latin typeface="Times New Roman" panose="02020603050405020304" pitchFamily="18" charset="0"/>
              </a:rPr>
              <a:t>SiC</a:t>
            </a:r>
            <a:r>
              <a:rPr lang="zh-CN" altLang="en-US" dirty="0">
                <a:latin typeface="Times New Roman" panose="02020603050405020304" pitchFamily="18" charset="0"/>
              </a:rPr>
              <a:t>续航喷管承受助推器载荷和续航工作。</a:t>
            </a:r>
            <a:endParaRPr lang="zh-CN" altLang="en-US" dirty="0">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标题 135169"/>
          <p:cNvSpPr>
            <a:spLocks noGrp="1"/>
          </p:cNvSpPr>
          <p:nvPr>
            <p:ph type="title"/>
          </p:nvPr>
        </p:nvSpPr>
        <p:spPr>
          <a:ln/>
        </p:spPr>
        <p:txBody>
          <a:bodyPr anchor="ctr" anchorCtr="0"/>
          <a:p>
            <a:endParaRPr dirty="0"/>
          </a:p>
        </p:txBody>
      </p:sp>
      <p:pic>
        <p:nvPicPr>
          <p:cNvPr id="135172" name="图片 135171"/>
          <p:cNvPicPr>
            <a:picLocks noChangeAspect="1"/>
          </p:cNvPicPr>
          <p:nvPr/>
        </p:nvPicPr>
        <p:blipFill>
          <a:blip r:embed="rId1"/>
          <a:stretch>
            <a:fillRect/>
          </a:stretch>
        </p:blipFill>
        <p:spPr>
          <a:xfrm>
            <a:off x="755650" y="1884363"/>
            <a:ext cx="8064500" cy="3422650"/>
          </a:xfrm>
          <a:prstGeom prst="rect">
            <a:avLst/>
          </a:prstGeom>
          <a:noFill/>
          <a:ln w="9525">
            <a:noFill/>
          </a:ln>
        </p:spPr>
      </p:pic>
      <p:sp>
        <p:nvSpPr>
          <p:cNvPr id="135173" name="矩形 135172"/>
          <p:cNvSpPr/>
          <p:nvPr/>
        </p:nvSpPr>
        <p:spPr>
          <a:xfrm>
            <a:off x="1258888" y="5805488"/>
            <a:ext cx="6391275" cy="457200"/>
          </a:xfrm>
          <a:prstGeom prst="rect">
            <a:avLst/>
          </a:prstGeom>
          <a:noFill/>
          <a:ln w="9525">
            <a:noFill/>
          </a:ln>
        </p:spPr>
        <p:txBody>
          <a:bodyPr wrap="none" anchor="t" anchorCtr="0">
            <a:spAutoFit/>
          </a:bodyPr>
          <a:p>
            <a:r>
              <a:rPr lang="en-US" altLang="zh-CN" b="1">
                <a:latin typeface="Times New Roman" panose="02020603050405020304" pitchFamily="18" charset="0"/>
              </a:rPr>
              <a:t>EURAAM missile with </a:t>
            </a:r>
            <a:r>
              <a:rPr lang="en-US" altLang="zh-CN" b="1" err="1">
                <a:latin typeface="Times New Roman" panose="02020603050405020304" pitchFamily="18" charset="0"/>
              </a:rPr>
              <a:t>flightweight</a:t>
            </a:r>
            <a:r>
              <a:rPr lang="en-US" altLang="zh-CN" b="1">
                <a:latin typeface="Times New Roman" panose="02020603050405020304" pitchFamily="18" charset="0"/>
              </a:rPr>
              <a:t> TDR motor</a:t>
            </a:r>
            <a:endParaRPr lang="en-US" altLang="zh-CN" b="1">
              <a:latin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196" name="图片 136195"/>
          <p:cNvPicPr>
            <a:picLocks noChangeAspect="1"/>
          </p:cNvPicPr>
          <p:nvPr/>
        </p:nvPicPr>
        <p:blipFill>
          <a:blip r:embed="rId1"/>
          <a:stretch>
            <a:fillRect/>
          </a:stretch>
        </p:blipFill>
        <p:spPr>
          <a:xfrm>
            <a:off x="179388" y="984250"/>
            <a:ext cx="4781550" cy="2867025"/>
          </a:xfrm>
          <a:prstGeom prst="rect">
            <a:avLst/>
          </a:prstGeom>
          <a:noFill/>
          <a:ln w="9525">
            <a:noFill/>
          </a:ln>
        </p:spPr>
      </p:pic>
      <p:pic>
        <p:nvPicPr>
          <p:cNvPr id="136197" name="图片 136196"/>
          <p:cNvPicPr>
            <a:picLocks noChangeAspect="1"/>
          </p:cNvPicPr>
          <p:nvPr/>
        </p:nvPicPr>
        <p:blipFill>
          <a:blip r:embed="rId2"/>
          <a:stretch>
            <a:fillRect/>
          </a:stretch>
        </p:blipFill>
        <p:spPr>
          <a:xfrm>
            <a:off x="4410075" y="3068638"/>
            <a:ext cx="4733925" cy="3000375"/>
          </a:xfrm>
          <a:prstGeom prst="rect">
            <a:avLst/>
          </a:prstGeom>
          <a:noFill/>
          <a:ln w="9525">
            <a:noFill/>
          </a:ln>
        </p:spPr>
      </p:pic>
      <p:sp>
        <p:nvSpPr>
          <p:cNvPr id="136198" name="矩形 136197"/>
          <p:cNvSpPr/>
          <p:nvPr/>
        </p:nvSpPr>
        <p:spPr>
          <a:xfrm>
            <a:off x="395288" y="5589588"/>
            <a:ext cx="3935412" cy="822325"/>
          </a:xfrm>
          <a:prstGeom prst="rect">
            <a:avLst/>
          </a:prstGeom>
          <a:noFill/>
          <a:ln w="9525">
            <a:noFill/>
          </a:ln>
        </p:spPr>
        <p:txBody>
          <a:bodyPr>
            <a:spAutoFit/>
          </a:bodyPr>
          <a:p>
            <a:r>
              <a:rPr lang="en-US" altLang="zh-CN" b="1">
                <a:latin typeface="Times New Roman" panose="02020603050405020304" pitchFamily="18" charset="0"/>
              </a:rPr>
              <a:t>EURAAM motor test, full operational sequence; 1999</a:t>
            </a:r>
            <a:endParaRPr lang="en-US" altLang="zh-CN" b="1">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标题 137217"/>
          <p:cNvSpPr>
            <a:spLocks noGrp="1"/>
          </p:cNvSpPr>
          <p:nvPr>
            <p:ph type="title"/>
          </p:nvPr>
        </p:nvSpPr>
        <p:spPr>
          <a:ln/>
        </p:spPr>
        <p:txBody>
          <a:bodyPr anchor="ctr" anchorCtr="0"/>
          <a:p>
            <a:endParaRPr dirty="0"/>
          </a:p>
        </p:txBody>
      </p:sp>
      <p:pic>
        <p:nvPicPr>
          <p:cNvPr id="137220" name="图片 137219"/>
          <p:cNvPicPr>
            <a:picLocks noChangeAspect="1"/>
          </p:cNvPicPr>
          <p:nvPr/>
        </p:nvPicPr>
        <p:blipFill>
          <a:blip r:embed="rId1"/>
          <a:stretch>
            <a:fillRect/>
          </a:stretch>
        </p:blipFill>
        <p:spPr>
          <a:xfrm>
            <a:off x="411163" y="1700213"/>
            <a:ext cx="8732837" cy="4248150"/>
          </a:xfrm>
          <a:prstGeom prst="rect">
            <a:avLst/>
          </a:prstGeom>
          <a:noFill/>
          <a:ln w="9525">
            <a:noFill/>
          </a:ln>
        </p:spPr>
      </p:pic>
      <p:sp>
        <p:nvSpPr>
          <p:cNvPr id="137221" name="矩形 137220"/>
          <p:cNvSpPr/>
          <p:nvPr/>
        </p:nvSpPr>
        <p:spPr>
          <a:xfrm>
            <a:off x="2124075" y="6021388"/>
            <a:ext cx="4330700" cy="457200"/>
          </a:xfrm>
          <a:prstGeom prst="rect">
            <a:avLst/>
          </a:prstGeom>
          <a:noFill/>
          <a:ln w="9525">
            <a:noFill/>
          </a:ln>
        </p:spPr>
        <p:txBody>
          <a:bodyPr wrap="none" anchor="t" anchorCtr="0">
            <a:spAutoFit/>
          </a:bodyPr>
          <a:p>
            <a:r>
              <a:rPr lang="en-US" altLang="zh-CN" b="1">
                <a:latin typeface="Times New Roman" panose="02020603050405020304" pitchFamily="18" charset="0"/>
              </a:rPr>
              <a:t>High altitude simulation test rig</a:t>
            </a:r>
            <a:endParaRPr lang="en-US" altLang="zh-CN" b="1">
              <a:latin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标题 138241"/>
          <p:cNvSpPr>
            <a:spLocks noGrp="1"/>
          </p:cNvSpPr>
          <p:nvPr>
            <p:ph type="title"/>
          </p:nvPr>
        </p:nvSpPr>
        <p:spPr>
          <a:ln/>
        </p:spPr>
        <p:txBody>
          <a:bodyPr anchor="ctr" anchorCtr="0"/>
          <a:p>
            <a:r>
              <a:rPr lang="zh-CN" altLang="en-US" b="1" dirty="0"/>
              <a:t>（</a:t>
            </a:r>
            <a:r>
              <a:rPr lang="en-US" altLang="zh-CN" b="1"/>
              <a:t>6</a:t>
            </a:r>
            <a:r>
              <a:rPr lang="zh-CN" altLang="en-US" b="1" dirty="0"/>
              <a:t>）</a:t>
            </a:r>
            <a:r>
              <a:rPr lang="en-US" altLang="zh-CN" b="1"/>
              <a:t>. Meteor</a:t>
            </a:r>
            <a:r>
              <a:rPr lang="zh-CN" altLang="en-US" b="1" dirty="0"/>
              <a:t>流星</a:t>
            </a:r>
            <a:endParaRPr lang="zh-CN" altLang="en-US" b="1" dirty="0"/>
          </a:p>
        </p:txBody>
      </p:sp>
      <p:sp>
        <p:nvSpPr>
          <p:cNvPr id="138243" name="文本占位符 138242"/>
          <p:cNvSpPr>
            <a:spLocks noGrp="1"/>
          </p:cNvSpPr>
          <p:nvPr>
            <p:ph type="body" idx="1"/>
          </p:nvPr>
        </p:nvSpPr>
        <p:spPr>
          <a:ln/>
        </p:spPr>
        <p:txBody>
          <a:bodyPr/>
          <a:p>
            <a:pPr>
              <a:lnSpc>
                <a:spcPct val="90000"/>
              </a:lnSpc>
            </a:pPr>
            <a:r>
              <a:rPr lang="en-US" altLang="zh-CN" sz="2800"/>
              <a:t>EURAAM</a:t>
            </a:r>
            <a:r>
              <a:rPr lang="zh-CN" altLang="en-US" sz="2800" dirty="0"/>
              <a:t>计划成功完成后不到一年，超视距空空导弹流星全尺寸推进子系统（</a:t>
            </a:r>
            <a:r>
              <a:rPr lang="en-US" altLang="zh-CN" sz="2800"/>
              <a:t>PSS</a:t>
            </a:r>
            <a:r>
              <a:rPr lang="zh-CN" altLang="en-US" sz="2800" dirty="0"/>
              <a:t>）的研制根据</a:t>
            </a:r>
            <a:r>
              <a:rPr lang="en-US" altLang="zh-CN" sz="2800"/>
              <a:t>MBDA</a:t>
            </a:r>
            <a:r>
              <a:rPr lang="zh-CN" altLang="en-US" sz="2800" dirty="0"/>
              <a:t>的预先研究合同始于</a:t>
            </a:r>
            <a:r>
              <a:rPr lang="en-US" altLang="zh-CN" sz="2800"/>
              <a:t>2000</a:t>
            </a:r>
            <a:r>
              <a:rPr lang="zh-CN" altLang="en-US" sz="2800" dirty="0"/>
              <a:t>年</a:t>
            </a:r>
            <a:r>
              <a:rPr lang="en-US" altLang="zh-CN" sz="2800"/>
              <a:t>9</a:t>
            </a:r>
            <a:r>
              <a:rPr lang="zh-CN" altLang="en-US" sz="2800" dirty="0"/>
              <a:t>月。在</a:t>
            </a:r>
            <a:r>
              <a:rPr lang="en-US" altLang="zh-CN" sz="2800"/>
              <a:t>2002</a:t>
            </a:r>
            <a:r>
              <a:rPr lang="zh-CN" altLang="en-US" sz="2800" dirty="0"/>
              <a:t>年后期六国决定对流星进行合作研究后，正式研究合同于</a:t>
            </a:r>
            <a:r>
              <a:rPr lang="en-US" altLang="zh-CN" sz="2800"/>
              <a:t>2003</a:t>
            </a:r>
            <a:r>
              <a:rPr lang="zh-CN" altLang="en-US" sz="2800" dirty="0"/>
              <a:t>年签订。</a:t>
            </a:r>
            <a:endParaRPr lang="zh-CN" altLang="en-US" sz="2800" dirty="0"/>
          </a:p>
          <a:p>
            <a:pPr>
              <a:lnSpc>
                <a:spcPct val="90000"/>
              </a:lnSpc>
            </a:pPr>
            <a:r>
              <a:rPr lang="zh-CN" altLang="en-US" sz="2800" dirty="0"/>
              <a:t>流星</a:t>
            </a:r>
            <a:r>
              <a:rPr lang="en-US" altLang="zh-CN" sz="2800"/>
              <a:t>PSS</a:t>
            </a:r>
            <a:r>
              <a:rPr lang="zh-CN" altLang="en-US" sz="2800" dirty="0"/>
              <a:t>的研制分为样机研制阶段，主要在</a:t>
            </a:r>
            <a:r>
              <a:rPr lang="en-US" altLang="zh-CN" sz="2800"/>
              <a:t>2005</a:t>
            </a:r>
            <a:r>
              <a:rPr lang="zh-CN" altLang="en-US" sz="2800" dirty="0"/>
              <a:t>年秋天进行首次飞行验证，到</a:t>
            </a:r>
            <a:r>
              <a:rPr lang="en-US" altLang="zh-CN" sz="2800"/>
              <a:t>2010</a:t>
            </a:r>
            <a:r>
              <a:rPr lang="zh-CN" altLang="en-US" sz="2800" dirty="0"/>
              <a:t>年研制和验证正式的导弹</a:t>
            </a:r>
            <a:r>
              <a:rPr lang="en-US" altLang="zh-CN" sz="2800"/>
              <a:t>PSS</a:t>
            </a:r>
            <a:r>
              <a:rPr lang="zh-CN" altLang="en-US" sz="2800" dirty="0"/>
              <a:t>。</a:t>
            </a:r>
            <a:endParaRPr lang="zh-CN" altLang="en-US" sz="2800" dirty="0"/>
          </a:p>
          <a:p>
            <a:pPr>
              <a:lnSpc>
                <a:spcPct val="90000"/>
              </a:lnSpc>
            </a:pPr>
            <a:r>
              <a:rPr lang="zh-CN" altLang="en-US" sz="2800" dirty="0"/>
              <a:t>流星</a:t>
            </a:r>
            <a:r>
              <a:rPr lang="en-US" altLang="zh-CN" sz="2800"/>
              <a:t>PSS</a:t>
            </a:r>
            <a:r>
              <a:rPr lang="zh-CN" altLang="en-US" sz="2800" dirty="0"/>
              <a:t>来源于</a:t>
            </a:r>
            <a:r>
              <a:rPr lang="en-US" altLang="zh-CN" sz="2800"/>
              <a:t>EURAAM</a:t>
            </a:r>
            <a:r>
              <a:rPr lang="zh-CN" altLang="en-US" sz="2800" dirty="0"/>
              <a:t>发动机，但将直径减小至</a:t>
            </a:r>
            <a:r>
              <a:rPr lang="en-US" altLang="zh-CN" sz="2800"/>
              <a:t>178mm</a:t>
            </a:r>
            <a:r>
              <a:rPr lang="zh-CN" altLang="en-US" sz="2800" dirty="0"/>
              <a:t>，满足</a:t>
            </a:r>
            <a:r>
              <a:rPr lang="en-US" altLang="zh-CN" sz="2800"/>
              <a:t>AMRAAM</a:t>
            </a:r>
            <a:r>
              <a:rPr lang="zh-CN" altLang="en-US" sz="2800" dirty="0"/>
              <a:t>发射接口。 </a:t>
            </a:r>
            <a:endParaRPr lang="zh-CN" altLang="en-US"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4" name="图片 71683"/>
          <p:cNvPicPr>
            <a:picLocks noChangeAspect="1"/>
          </p:cNvPicPr>
          <p:nvPr/>
        </p:nvPicPr>
        <p:blipFill>
          <a:blip r:embed="rId1"/>
          <a:stretch>
            <a:fillRect/>
          </a:stretch>
        </p:blipFill>
        <p:spPr>
          <a:xfrm>
            <a:off x="0" y="1557338"/>
            <a:ext cx="9144000" cy="3957637"/>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6" name="标题 154625"/>
          <p:cNvSpPr>
            <a:spLocks noGrp="1"/>
          </p:cNvSpPr>
          <p:nvPr>
            <p:ph type="title"/>
          </p:nvPr>
        </p:nvSpPr>
        <p:spPr>
          <a:ln/>
        </p:spPr>
        <p:txBody>
          <a:bodyPr anchor="ctr" anchorCtr="0"/>
          <a:p>
            <a:r>
              <a:rPr lang="zh-CN" altLang="en-US" sz="3200" dirty="0">
                <a:latin typeface="黑体" panose="02010609060101010101" pitchFamily="2" charset="-122"/>
                <a:ea typeface="黑体" panose="02010609060101010101" pitchFamily="2" charset="-122"/>
              </a:rPr>
              <a:t>标准发动机的研制分为</a:t>
            </a:r>
            <a:r>
              <a:rPr lang="en-US" altLang="zh-CN" sz="3200">
                <a:latin typeface="黑体" panose="02010609060101010101" pitchFamily="2" charset="-122"/>
                <a:ea typeface="黑体" panose="02010609060101010101" pitchFamily="2" charset="-122"/>
              </a:rPr>
              <a:t>M1</a:t>
            </a:r>
            <a:r>
              <a:rPr lang="zh-CN" altLang="en-US" sz="3200" dirty="0">
                <a:latin typeface="黑体" panose="02010609060101010101" pitchFamily="2" charset="-122"/>
                <a:ea typeface="黑体" panose="02010609060101010101" pitchFamily="2" charset="-122"/>
              </a:rPr>
              <a:t>、</a:t>
            </a:r>
            <a:r>
              <a:rPr lang="en-US" altLang="zh-CN" sz="3200">
                <a:latin typeface="黑体" panose="02010609060101010101" pitchFamily="2" charset="-122"/>
                <a:ea typeface="黑体" panose="02010609060101010101" pitchFamily="2" charset="-122"/>
              </a:rPr>
              <a:t>M2</a:t>
            </a:r>
            <a:r>
              <a:rPr lang="zh-CN" altLang="en-US" sz="3200" dirty="0">
                <a:latin typeface="黑体" panose="02010609060101010101" pitchFamily="2" charset="-122"/>
                <a:ea typeface="黑体" panose="02010609060101010101" pitchFamily="2" charset="-122"/>
              </a:rPr>
              <a:t>两个阶段</a:t>
            </a:r>
            <a:r>
              <a:rPr lang="zh-CN" altLang="en-US" dirty="0"/>
              <a:t> </a:t>
            </a:r>
            <a:endParaRPr lang="zh-CN" altLang="en-US" dirty="0"/>
          </a:p>
        </p:txBody>
      </p:sp>
      <p:sp>
        <p:nvSpPr>
          <p:cNvPr id="154627" name="文本占位符 154626"/>
          <p:cNvSpPr>
            <a:spLocks noGrp="1"/>
          </p:cNvSpPr>
          <p:nvPr>
            <p:ph type="body" idx="1"/>
          </p:nvPr>
        </p:nvSpPr>
        <p:spPr>
          <a:ln/>
        </p:spPr>
        <p:txBody>
          <a:bodyPr/>
          <a:p>
            <a:pPr>
              <a:lnSpc>
                <a:spcPct val="80000"/>
              </a:lnSpc>
            </a:pPr>
            <a:r>
              <a:rPr lang="zh-CN" altLang="en-US" sz="1600" dirty="0"/>
              <a:t>发动机壳体由高强度不锈钢制成；</a:t>
            </a:r>
            <a:endParaRPr lang="zh-CN" altLang="en-US" sz="1600" dirty="0"/>
          </a:p>
          <a:p>
            <a:pPr>
              <a:lnSpc>
                <a:spcPct val="80000"/>
              </a:lnSpc>
            </a:pPr>
            <a:r>
              <a:rPr lang="zh-CN" altLang="en-US" sz="1600" dirty="0"/>
              <a:t>流动管状部件与整体式机械部件比如前对界面、前吊架</a:t>
            </a:r>
            <a:r>
              <a:rPr lang="en-US" altLang="zh-CN" sz="1600"/>
              <a:t>/</a:t>
            </a:r>
            <a:r>
              <a:rPr lang="zh-CN" altLang="en-US" sz="1600" dirty="0"/>
              <a:t>腹部插接部件、中部吊架</a:t>
            </a:r>
            <a:r>
              <a:rPr lang="en-US" altLang="zh-CN" sz="1600"/>
              <a:t>/</a:t>
            </a:r>
            <a:r>
              <a:rPr lang="zh-CN" altLang="en-US" sz="1600" dirty="0"/>
              <a:t>冲压燃烧室进气道开口部件、后部吊架以及冲压喷管</a:t>
            </a:r>
            <a:r>
              <a:rPr lang="en-US" altLang="zh-CN" sz="1600"/>
              <a:t>/</a:t>
            </a:r>
            <a:r>
              <a:rPr lang="zh-CN" altLang="en-US" sz="1600" dirty="0"/>
              <a:t>舵机部件组合（焊接）；</a:t>
            </a:r>
            <a:endParaRPr lang="zh-CN" altLang="en-US" sz="1600" dirty="0"/>
          </a:p>
          <a:p>
            <a:pPr>
              <a:lnSpc>
                <a:spcPct val="80000"/>
              </a:lnSpc>
            </a:pPr>
            <a:r>
              <a:rPr lang="zh-CN" altLang="en-US" sz="1600" dirty="0"/>
              <a:t>轻质支撑螺纹作为燃气发生器与冲压燃烧室</a:t>
            </a:r>
            <a:r>
              <a:rPr lang="en-US" altLang="zh-CN" sz="1600"/>
              <a:t>/</a:t>
            </a:r>
            <a:r>
              <a:rPr lang="zh-CN" altLang="en-US" sz="1600" dirty="0"/>
              <a:t>助推器壳体的中心连接件；</a:t>
            </a:r>
            <a:endParaRPr lang="zh-CN" altLang="en-US" sz="1600" dirty="0"/>
          </a:p>
          <a:p>
            <a:pPr>
              <a:lnSpc>
                <a:spcPct val="80000"/>
              </a:lnSpc>
            </a:pPr>
            <a:r>
              <a:rPr lang="zh-CN" altLang="en-US" sz="1600" dirty="0"/>
              <a:t>整体式流量控制阀，包括电机驱动、内控循环控制部件、</a:t>
            </a:r>
            <a:r>
              <a:rPr lang="en-US" altLang="zh-CN" sz="1600"/>
              <a:t>MSIU</a:t>
            </a:r>
            <a:r>
              <a:rPr lang="zh-CN" altLang="en-US" sz="1600" dirty="0"/>
              <a:t>（发动机安全和点火部件）。</a:t>
            </a:r>
            <a:r>
              <a:rPr lang="en-US" altLang="zh-CN" sz="1600"/>
              <a:t>MSIU</a:t>
            </a:r>
            <a:r>
              <a:rPr lang="zh-CN" altLang="en-US" sz="1600" dirty="0"/>
              <a:t>基于爆炸箔片点火器（</a:t>
            </a:r>
            <a:r>
              <a:rPr lang="en-US" altLang="zh-CN" sz="1600"/>
              <a:t>EFI</a:t>
            </a:r>
            <a:r>
              <a:rPr lang="zh-CN" altLang="en-US" sz="1600" dirty="0"/>
              <a:t>）技术，与助推器点火器直接相连；</a:t>
            </a:r>
            <a:endParaRPr lang="zh-CN" altLang="en-US" sz="1600" dirty="0"/>
          </a:p>
          <a:p>
            <a:pPr>
              <a:lnSpc>
                <a:spcPct val="80000"/>
              </a:lnSpc>
            </a:pPr>
            <a:r>
              <a:rPr lang="zh-CN" altLang="en-US" sz="1600" dirty="0"/>
              <a:t>包括维持和打开系统的可烧蚀堵盖；</a:t>
            </a:r>
            <a:endParaRPr lang="zh-CN" altLang="en-US" sz="1600" dirty="0"/>
          </a:p>
          <a:p>
            <a:pPr>
              <a:lnSpc>
                <a:spcPct val="80000"/>
              </a:lnSpc>
            </a:pPr>
            <a:r>
              <a:rPr lang="en-US" altLang="zh-CN" sz="1600"/>
              <a:t>C/</a:t>
            </a:r>
            <a:r>
              <a:rPr lang="en-US" altLang="zh-CN" sz="1600" err="1"/>
              <a:t>SiC</a:t>
            </a:r>
            <a:r>
              <a:rPr lang="zh-CN" altLang="en-US" sz="1600" dirty="0"/>
              <a:t>续航喷管，保证可靠密封、绝热和保持系统；</a:t>
            </a:r>
            <a:endParaRPr lang="zh-CN" altLang="en-US" sz="1600" dirty="0"/>
          </a:p>
          <a:p>
            <a:pPr>
              <a:lnSpc>
                <a:spcPct val="80000"/>
              </a:lnSpc>
            </a:pPr>
            <a:r>
              <a:rPr lang="zh-CN" altLang="en-US" sz="1600" dirty="0"/>
              <a:t>钛进气道和空气管道，打开机构（斜面移动）的特点是由火工品驱动。</a:t>
            </a:r>
            <a:endParaRPr lang="zh-CN" altLang="en-US" sz="1600" dirty="0"/>
          </a:p>
          <a:p>
            <a:pPr>
              <a:lnSpc>
                <a:spcPct val="80000"/>
              </a:lnSpc>
            </a:pPr>
            <a:endParaRPr lang="zh-CN" altLang="en-US" sz="1600" dirty="0"/>
          </a:p>
          <a:p>
            <a:pPr>
              <a:lnSpc>
                <a:spcPct val="80000"/>
              </a:lnSpc>
              <a:buNone/>
            </a:pPr>
            <a:r>
              <a:rPr lang="zh-CN" altLang="en-US" sz="1600" dirty="0"/>
              <a:t>试验验证了</a:t>
            </a:r>
            <a:r>
              <a:rPr lang="en-US" altLang="zh-CN" sz="1600"/>
              <a:t>M1</a:t>
            </a:r>
            <a:r>
              <a:rPr lang="zh-CN" altLang="en-US" sz="1600" dirty="0"/>
              <a:t>发动机的制造和测试，为</a:t>
            </a:r>
            <a:r>
              <a:rPr lang="en-US" altLang="zh-CN" sz="1600"/>
              <a:t>M2</a:t>
            </a:r>
            <a:r>
              <a:rPr lang="zh-CN" altLang="en-US" sz="1600" dirty="0"/>
              <a:t>发动机的设计改进提供依据，考虑了加工的可行性、装配和性能等：</a:t>
            </a:r>
            <a:endParaRPr lang="zh-CN" altLang="en-US" sz="1600" dirty="0"/>
          </a:p>
          <a:p>
            <a:pPr>
              <a:lnSpc>
                <a:spcPct val="80000"/>
              </a:lnSpc>
            </a:pPr>
            <a:r>
              <a:rPr lang="zh-CN" altLang="en-US" sz="1600" dirty="0"/>
              <a:t>使用轻质支撑螺纹替代</a:t>
            </a:r>
            <a:r>
              <a:rPr lang="en-US" altLang="zh-CN" sz="1600" err="1"/>
              <a:t>Ortman</a:t>
            </a:r>
            <a:r>
              <a:rPr lang="zh-CN" altLang="en-US" sz="1600" dirty="0"/>
              <a:t>键中心连接；</a:t>
            </a:r>
            <a:endParaRPr lang="zh-CN" altLang="en-US" sz="1600" dirty="0"/>
          </a:p>
          <a:p>
            <a:pPr>
              <a:lnSpc>
                <a:spcPct val="80000"/>
              </a:lnSpc>
            </a:pPr>
            <a:r>
              <a:rPr lang="zh-CN" altLang="en-US" sz="1600" dirty="0"/>
              <a:t>通过级间机构的优化设计，对中部吊架的结构强度进行加强；</a:t>
            </a:r>
            <a:endParaRPr lang="zh-CN" altLang="en-US" sz="1600" dirty="0"/>
          </a:p>
          <a:p>
            <a:pPr>
              <a:lnSpc>
                <a:spcPct val="80000"/>
              </a:lnSpc>
            </a:pPr>
            <a:r>
              <a:rPr lang="zh-CN" altLang="en-US" sz="1600" dirty="0"/>
              <a:t>改进进气道与发动机壳体的连接；</a:t>
            </a:r>
            <a:endParaRPr lang="zh-CN" altLang="en-US" sz="1600" dirty="0"/>
          </a:p>
          <a:p>
            <a:pPr>
              <a:lnSpc>
                <a:spcPct val="80000"/>
              </a:lnSpc>
            </a:pPr>
            <a:r>
              <a:rPr lang="zh-CN" altLang="en-US" sz="1600" dirty="0"/>
              <a:t>改进助推器药柱几何形状和推进剂性能。</a:t>
            </a:r>
            <a:endParaRPr lang="zh-CN" altLang="en-US"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标题 140289"/>
          <p:cNvSpPr>
            <a:spLocks noGrp="1"/>
          </p:cNvSpPr>
          <p:nvPr>
            <p:ph type="title"/>
          </p:nvPr>
        </p:nvSpPr>
        <p:spPr>
          <a:ln/>
        </p:spPr>
        <p:txBody>
          <a:bodyPr anchor="ctr" anchorCtr="0"/>
          <a:p>
            <a:endParaRPr dirty="0"/>
          </a:p>
        </p:txBody>
      </p:sp>
      <p:pic>
        <p:nvPicPr>
          <p:cNvPr id="140292" name="图片 140291"/>
          <p:cNvPicPr>
            <a:picLocks noChangeAspect="1"/>
          </p:cNvPicPr>
          <p:nvPr/>
        </p:nvPicPr>
        <p:blipFill>
          <a:blip r:embed="rId1"/>
          <a:stretch>
            <a:fillRect/>
          </a:stretch>
        </p:blipFill>
        <p:spPr>
          <a:xfrm>
            <a:off x="5483225" y="1916113"/>
            <a:ext cx="3660775" cy="1846262"/>
          </a:xfrm>
          <a:prstGeom prst="rect">
            <a:avLst/>
          </a:prstGeom>
          <a:noFill/>
          <a:ln w="9525">
            <a:noFill/>
          </a:ln>
        </p:spPr>
      </p:pic>
      <p:pic>
        <p:nvPicPr>
          <p:cNvPr id="140293" name="图片 140292"/>
          <p:cNvPicPr>
            <a:picLocks noChangeAspect="1"/>
          </p:cNvPicPr>
          <p:nvPr/>
        </p:nvPicPr>
        <p:blipFill>
          <a:blip r:embed="rId2"/>
          <a:stretch>
            <a:fillRect/>
          </a:stretch>
        </p:blipFill>
        <p:spPr>
          <a:xfrm>
            <a:off x="0" y="3500438"/>
            <a:ext cx="4772025" cy="2895600"/>
          </a:xfrm>
          <a:prstGeom prst="rect">
            <a:avLst/>
          </a:prstGeom>
          <a:noFill/>
          <a:ln w="9525">
            <a:noFill/>
          </a:ln>
        </p:spPr>
      </p:pic>
      <p:sp>
        <p:nvSpPr>
          <p:cNvPr id="140294" name="矩形 140293"/>
          <p:cNvSpPr/>
          <p:nvPr/>
        </p:nvSpPr>
        <p:spPr>
          <a:xfrm>
            <a:off x="5508625" y="4076700"/>
            <a:ext cx="3311525" cy="1917700"/>
          </a:xfrm>
          <a:prstGeom prst="rect">
            <a:avLst/>
          </a:prstGeom>
          <a:noFill/>
          <a:ln w="9525">
            <a:noFill/>
          </a:ln>
        </p:spPr>
        <p:txBody>
          <a:bodyPr>
            <a:spAutoFit/>
          </a:bodyPr>
          <a:p>
            <a:r>
              <a:rPr lang="en-US" altLang="zh-CN" b="1">
                <a:latin typeface="Times New Roman" panose="02020603050405020304" pitchFamily="18" charset="0"/>
              </a:rPr>
              <a:t>Meteor M2 development standard motor, front and rear view and CAD view of subassemblies</a:t>
            </a:r>
            <a:endParaRPr lang="en-US" altLang="zh-CN" b="1">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1316" name="图片 141315"/>
          <p:cNvPicPr>
            <a:picLocks noChangeAspect="1"/>
          </p:cNvPicPr>
          <p:nvPr/>
        </p:nvPicPr>
        <p:blipFill>
          <a:blip r:embed="rId1"/>
          <a:stretch>
            <a:fillRect/>
          </a:stretch>
        </p:blipFill>
        <p:spPr>
          <a:xfrm>
            <a:off x="1995488" y="2166938"/>
            <a:ext cx="5153025" cy="2524125"/>
          </a:xfrm>
          <a:prstGeom prst="rect">
            <a:avLst/>
          </a:prstGeom>
          <a:noFill/>
          <a:ln w="9525">
            <a:noFill/>
          </a:ln>
        </p:spPr>
      </p:pic>
      <p:sp>
        <p:nvSpPr>
          <p:cNvPr id="141317" name="矩形 141316"/>
          <p:cNvSpPr/>
          <p:nvPr/>
        </p:nvSpPr>
        <p:spPr>
          <a:xfrm>
            <a:off x="1187450" y="5229225"/>
            <a:ext cx="6985000" cy="822325"/>
          </a:xfrm>
          <a:prstGeom prst="rect">
            <a:avLst/>
          </a:prstGeom>
          <a:noFill/>
          <a:ln w="9525">
            <a:noFill/>
          </a:ln>
        </p:spPr>
        <p:txBody>
          <a:bodyPr>
            <a:spAutoFit/>
          </a:bodyPr>
          <a:p>
            <a:r>
              <a:rPr lang="en-US" altLang="zh-CN" b="1">
                <a:latin typeface="Times New Roman" panose="02020603050405020304" pitchFamily="18" charset="0"/>
              </a:rPr>
              <a:t>Boron preprocessing facility established for Meteor </a:t>
            </a:r>
            <a:r>
              <a:rPr lang="en-US" altLang="zh-CN" b="1" err="1">
                <a:latin typeface="Times New Roman" panose="02020603050405020304" pitchFamily="18" charset="0"/>
              </a:rPr>
              <a:t>gasgenerator</a:t>
            </a:r>
            <a:r>
              <a:rPr lang="en-US" altLang="zh-CN" b="1">
                <a:latin typeface="Times New Roman" panose="02020603050405020304" pitchFamily="18" charset="0"/>
              </a:rPr>
              <a:t> propellant production</a:t>
            </a:r>
            <a:endParaRPr lang="en-US" altLang="zh-CN" b="1">
              <a:latin typeface="Times New Roman" panose="02020603050405020304" pitchFamily="18" charset="0"/>
            </a:endParaRPr>
          </a:p>
        </p:txBody>
      </p:sp>
      <p:sp>
        <p:nvSpPr>
          <p:cNvPr id="141318" name="文本框 141317"/>
          <p:cNvSpPr txBox="1"/>
          <p:nvPr/>
        </p:nvSpPr>
        <p:spPr>
          <a:xfrm>
            <a:off x="611188" y="333375"/>
            <a:ext cx="8208962" cy="1917700"/>
          </a:xfrm>
          <a:prstGeom prst="rect">
            <a:avLst/>
          </a:prstGeom>
          <a:noFill/>
          <a:ln w="9525">
            <a:noFill/>
          </a:ln>
        </p:spPr>
        <p:txBody>
          <a:bodyPr>
            <a:spAutoFit/>
          </a:bodyPr>
          <a:p>
            <a:pPr marL="355600" indent="-355600">
              <a:buChar char="•"/>
            </a:pPr>
            <a:r>
              <a:rPr lang="zh-CN" altLang="en-US" dirty="0">
                <a:latin typeface="Times New Roman" panose="02020603050405020304" pitchFamily="18" charset="0"/>
              </a:rPr>
              <a:t>燃气发生器调节比将拓展到</a:t>
            </a:r>
            <a:r>
              <a:rPr lang="en-US" altLang="zh-CN">
                <a:latin typeface="Times New Roman" panose="02020603050405020304" pitchFamily="18" charset="0"/>
              </a:rPr>
              <a:t>12</a:t>
            </a:r>
            <a:r>
              <a:rPr lang="zh-CN" altLang="en-US" dirty="0">
                <a:latin typeface="Times New Roman" panose="02020603050405020304" pitchFamily="18" charset="0"/>
              </a:rPr>
              <a:t>：</a:t>
            </a:r>
            <a:r>
              <a:rPr lang="en-US" altLang="zh-CN">
                <a:latin typeface="Times New Roman" panose="02020603050405020304" pitchFamily="18" charset="0"/>
              </a:rPr>
              <a:t>1</a:t>
            </a:r>
            <a:r>
              <a:rPr lang="zh-CN" altLang="en-US" dirty="0">
                <a:latin typeface="Times New Roman" panose="02020603050405020304" pitchFamily="18" charset="0"/>
              </a:rPr>
              <a:t>；</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建立加入添加剂将硼粉处理成熔珠的设备，从而提高燃烧性能（</a:t>
            </a:r>
            <a:r>
              <a:rPr lang="en-US" altLang="zh-CN">
                <a:latin typeface="Times New Roman" panose="02020603050405020304" pitchFamily="18" charset="0"/>
              </a:rPr>
              <a:t>Bayern-</a:t>
            </a:r>
            <a:r>
              <a:rPr lang="en-US" altLang="zh-CN" err="1">
                <a:latin typeface="Times New Roman" panose="02020603050405020304" pitchFamily="18" charset="0"/>
              </a:rPr>
              <a:t>Chemie</a:t>
            </a:r>
            <a:r>
              <a:rPr lang="zh-CN" altLang="en-US" dirty="0">
                <a:latin typeface="Times New Roman" panose="02020603050405020304" pitchFamily="18" charset="0"/>
              </a:rPr>
              <a:t>的专利技术），如图</a:t>
            </a:r>
            <a:r>
              <a:rPr lang="en-US" altLang="zh-CN">
                <a:latin typeface="Times New Roman" panose="02020603050405020304" pitchFamily="18" charset="0"/>
              </a:rPr>
              <a:t>27</a:t>
            </a:r>
            <a:r>
              <a:rPr lang="zh-CN" altLang="en-US" dirty="0">
                <a:latin typeface="Times New Roman" panose="02020603050405020304" pitchFamily="18" charset="0"/>
              </a:rPr>
              <a:t>所示；</a:t>
            </a:r>
            <a:endParaRPr lang="zh-CN" altLang="en-US" dirty="0">
              <a:latin typeface="Times New Roman" panose="02020603050405020304" pitchFamily="18" charset="0"/>
            </a:endParaRPr>
          </a:p>
          <a:p>
            <a:pPr marL="355600" indent="-355600">
              <a:buChar char="•"/>
            </a:pPr>
            <a:r>
              <a:rPr lang="zh-CN" altLang="en-US" dirty="0">
                <a:latin typeface="Times New Roman" panose="02020603050405020304" pitchFamily="18" charset="0"/>
              </a:rPr>
              <a:t>助推器推进剂的燃速和力学性能（工作温度范围</a:t>
            </a:r>
            <a:r>
              <a:rPr lang="en-US" altLang="zh-CN">
                <a:latin typeface="Times New Roman" panose="02020603050405020304" pitchFamily="18" charset="0"/>
              </a:rPr>
              <a:t>-54℃</a:t>
            </a:r>
            <a:r>
              <a:rPr lang="zh-CN" altLang="en-US" dirty="0">
                <a:latin typeface="Times New Roman" panose="02020603050405020304" pitchFamily="18" charset="0"/>
              </a:rPr>
              <a:t>～</a:t>
            </a:r>
            <a:r>
              <a:rPr lang="en-US" altLang="zh-CN">
                <a:latin typeface="Times New Roman" panose="02020603050405020304" pitchFamily="18" charset="0"/>
              </a:rPr>
              <a:t>+71℃</a:t>
            </a:r>
            <a:r>
              <a:rPr lang="zh-CN" altLang="en-US" dirty="0">
                <a:latin typeface="Times New Roman" panose="02020603050405020304" pitchFamily="18" charset="0"/>
              </a:rPr>
              <a:t>）将进一步改进。</a:t>
            </a:r>
            <a:endParaRPr lang="zh-CN" altLang="en-US" dirty="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2340" name="图片 142339"/>
          <p:cNvPicPr>
            <a:picLocks noChangeAspect="1"/>
          </p:cNvPicPr>
          <p:nvPr/>
        </p:nvPicPr>
        <p:blipFill>
          <a:blip r:embed="rId1"/>
          <a:stretch>
            <a:fillRect/>
          </a:stretch>
        </p:blipFill>
        <p:spPr>
          <a:xfrm>
            <a:off x="900113" y="2276475"/>
            <a:ext cx="6646862" cy="3114675"/>
          </a:xfrm>
          <a:prstGeom prst="rect">
            <a:avLst/>
          </a:prstGeom>
          <a:noFill/>
          <a:ln w="9525">
            <a:noFill/>
          </a:ln>
        </p:spPr>
      </p:pic>
      <p:sp>
        <p:nvSpPr>
          <p:cNvPr id="142341" name="矩形 142340"/>
          <p:cNvSpPr/>
          <p:nvPr/>
        </p:nvSpPr>
        <p:spPr>
          <a:xfrm>
            <a:off x="1027113" y="5805488"/>
            <a:ext cx="7000875" cy="457200"/>
          </a:xfrm>
          <a:prstGeom prst="rect">
            <a:avLst/>
          </a:prstGeom>
          <a:noFill/>
          <a:ln w="9525">
            <a:noFill/>
          </a:ln>
        </p:spPr>
        <p:txBody>
          <a:bodyPr wrap="none" anchor="t" anchorCtr="0">
            <a:spAutoFit/>
          </a:bodyPr>
          <a:p>
            <a:r>
              <a:rPr lang="en-US" altLang="zh-CN" b="1">
                <a:latin typeface="Times New Roman" panose="02020603050405020304" pitchFamily="18" charset="0"/>
              </a:rPr>
              <a:t>New test building for </a:t>
            </a:r>
            <a:r>
              <a:rPr lang="en-US" altLang="zh-CN" b="1" err="1">
                <a:latin typeface="Times New Roman" panose="02020603050405020304" pitchFamily="18" charset="0"/>
              </a:rPr>
              <a:t>airbreathing</a:t>
            </a:r>
            <a:r>
              <a:rPr lang="en-US" altLang="zh-CN" b="1">
                <a:latin typeface="Times New Roman" panose="02020603050405020304" pitchFamily="18" charset="0"/>
              </a:rPr>
              <a:t> motors at </a:t>
            </a:r>
            <a:r>
              <a:rPr lang="en-US" altLang="zh-CN" b="1" err="1">
                <a:latin typeface="Times New Roman" panose="02020603050405020304" pitchFamily="18" charset="0"/>
              </a:rPr>
              <a:t>Aschau</a:t>
            </a:r>
            <a:endParaRPr lang="en-US" altLang="zh-CN" b="1">
              <a:latin typeface="Times New Roman" panose="02020603050405020304" pitchFamily="18" charset="0"/>
            </a:endParaRPr>
          </a:p>
        </p:txBody>
      </p:sp>
      <p:sp>
        <p:nvSpPr>
          <p:cNvPr id="142343" name="矩形 142342"/>
          <p:cNvSpPr/>
          <p:nvPr/>
        </p:nvSpPr>
        <p:spPr>
          <a:xfrm>
            <a:off x="755650" y="549275"/>
            <a:ext cx="7416800" cy="1552575"/>
          </a:xfrm>
          <a:prstGeom prst="rect">
            <a:avLst/>
          </a:prstGeom>
          <a:noFill/>
          <a:ln w="9525">
            <a:noFill/>
          </a:ln>
        </p:spPr>
        <p:txBody>
          <a:bodyPr anchor="ctr" anchorCtr="0">
            <a:spAutoFit/>
          </a:bodyPr>
          <a:p>
            <a:r>
              <a:rPr lang="zh-CN" altLang="en-US" dirty="0">
                <a:latin typeface="Times New Roman" panose="02020603050405020304" pitchFamily="18" charset="0"/>
              </a:rPr>
              <a:t>用于吸气式发动机的新一代试验中心（称为冲压城）已投入使用，为流星的研制提供基础。共有直连式试验间、冲压发动机的自由射流试验间以及助推器试验间。</a:t>
            </a:r>
            <a:endParaRPr lang="zh-CN" altLang="en-US" dirty="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6" name="文本框 3075"/>
          <p:cNvSpPr txBox="1"/>
          <p:nvPr/>
        </p:nvSpPr>
        <p:spPr>
          <a:xfrm>
            <a:off x="0" y="404813"/>
            <a:ext cx="8604250" cy="701675"/>
          </a:xfrm>
          <a:prstGeom prst="rect">
            <a:avLst/>
          </a:prstGeom>
          <a:noFill/>
          <a:ln w="9525">
            <a:noFill/>
          </a:ln>
        </p:spPr>
        <p:txBody>
          <a:bodyPr>
            <a:spAutoFit/>
          </a:bodyPr>
          <a:p>
            <a:pPr>
              <a:spcBef>
                <a:spcPct val="50000"/>
              </a:spcBef>
            </a:pPr>
            <a:r>
              <a:rPr lang="zh-CN" altLang="en-US" sz="4000" b="1" dirty="0">
                <a:solidFill>
                  <a:schemeClr val="accent2"/>
                </a:solidFill>
                <a:latin typeface="黑体" panose="02010609060101010101" pitchFamily="2" charset="-122"/>
                <a:ea typeface="黑体" panose="02010609060101010101" pitchFamily="2" charset="-122"/>
              </a:rPr>
              <a:t>（</a:t>
            </a:r>
            <a:r>
              <a:rPr lang="en-US" altLang="zh-CN" sz="4000" b="1">
                <a:solidFill>
                  <a:schemeClr val="accent2"/>
                </a:solidFill>
                <a:latin typeface="黑体" panose="02010609060101010101" pitchFamily="2" charset="-122"/>
                <a:ea typeface="黑体" panose="02010609060101010101" pitchFamily="2" charset="-122"/>
              </a:rPr>
              <a:t>3</a:t>
            </a:r>
            <a:r>
              <a:rPr lang="zh-CN" altLang="en-US" sz="4000" b="1" dirty="0">
                <a:solidFill>
                  <a:schemeClr val="accent2"/>
                </a:solidFill>
                <a:latin typeface="黑体" panose="02010609060101010101" pitchFamily="2" charset="-122"/>
                <a:ea typeface="黑体" panose="02010609060101010101" pitchFamily="2" charset="-122"/>
              </a:rPr>
              <a:t>） 固体火箭冲压发动机结构特征</a:t>
            </a:r>
            <a:endParaRPr lang="zh-CN" altLang="en-US" sz="4000" b="1">
              <a:solidFill>
                <a:schemeClr val="accent2"/>
              </a:solidFill>
              <a:latin typeface="黑体" panose="02010609060101010101" pitchFamily="2" charset="-122"/>
              <a:ea typeface="黑体" panose="02010609060101010101" pitchFamily="2" charset="-122"/>
            </a:endParaRPr>
          </a:p>
        </p:txBody>
      </p:sp>
      <p:sp>
        <p:nvSpPr>
          <p:cNvPr id="48131" name="矩形 48130"/>
          <p:cNvSpPr/>
          <p:nvPr/>
        </p:nvSpPr>
        <p:spPr>
          <a:xfrm>
            <a:off x="0" y="2633663"/>
            <a:ext cx="9144000" cy="0"/>
          </a:xfrm>
          <a:prstGeom prst="rect">
            <a:avLst/>
          </a:prstGeom>
          <a:noFill/>
          <a:ln w="9525">
            <a:noFill/>
          </a:ln>
        </p:spPr>
        <p:txBody>
          <a:bodyPr/>
          <a:p>
            <a:endParaRPr lang="zh-CN" altLang="en-US"/>
          </a:p>
        </p:txBody>
      </p:sp>
      <p:graphicFrame>
        <p:nvGraphicFramePr>
          <p:cNvPr id="48130" name="对象 48129"/>
          <p:cNvGraphicFramePr/>
          <p:nvPr/>
        </p:nvGraphicFramePr>
        <p:xfrm>
          <a:off x="1547813" y="1196975"/>
          <a:ext cx="5976937" cy="1801813"/>
        </p:xfrm>
        <a:graphic>
          <a:graphicData uri="http://schemas.openxmlformats.org/presentationml/2006/ole">
            <mc:AlternateContent xmlns:mc="http://schemas.openxmlformats.org/markup-compatibility/2006">
              <mc:Choice xmlns:v="urn:schemas-microsoft-com:vml" Requires="v">
                <p:oleObj spid="_x0000_s3078" name="" r:id="rId1" imgW="5676900" imgH="1714500" progId="Paint.Picture">
                  <p:embed/>
                </p:oleObj>
              </mc:Choice>
              <mc:Fallback>
                <p:oleObj name="" r:id="rId1" imgW="5676900" imgH="1714500" progId="Paint.Picture">
                  <p:embed/>
                  <p:pic>
                    <p:nvPicPr>
                      <p:cNvPr id="0" name="图片 3077"/>
                      <p:cNvPicPr/>
                      <p:nvPr/>
                    </p:nvPicPr>
                    <p:blipFill>
                      <a:blip r:embed="rId2"/>
                      <a:stretch>
                        <a:fillRect/>
                      </a:stretch>
                    </p:blipFill>
                    <p:spPr>
                      <a:xfrm>
                        <a:off x="1547813" y="1196975"/>
                        <a:ext cx="5976937" cy="1801813"/>
                      </a:xfrm>
                      <a:prstGeom prst="rect">
                        <a:avLst/>
                      </a:prstGeom>
                      <a:noFill/>
                      <a:ln w="38100">
                        <a:noFill/>
                        <a:miter/>
                      </a:ln>
                    </p:spPr>
                  </p:pic>
                </p:oleObj>
              </mc:Fallback>
            </mc:AlternateContent>
          </a:graphicData>
        </a:graphic>
      </p:graphicFrame>
      <p:sp>
        <p:nvSpPr>
          <p:cNvPr id="48133" name="矩形 48132"/>
          <p:cNvSpPr/>
          <p:nvPr/>
        </p:nvSpPr>
        <p:spPr>
          <a:xfrm>
            <a:off x="0" y="2581275"/>
            <a:ext cx="9144000" cy="0"/>
          </a:xfrm>
          <a:prstGeom prst="rect">
            <a:avLst/>
          </a:prstGeom>
          <a:noFill/>
          <a:ln w="9525">
            <a:noFill/>
          </a:ln>
        </p:spPr>
        <p:txBody>
          <a:bodyPr/>
          <a:p>
            <a:endParaRPr lang="zh-CN" altLang="en-US"/>
          </a:p>
        </p:txBody>
      </p:sp>
      <p:graphicFrame>
        <p:nvGraphicFramePr>
          <p:cNvPr id="48132" name="对象 48131"/>
          <p:cNvGraphicFramePr/>
          <p:nvPr/>
        </p:nvGraphicFramePr>
        <p:xfrm>
          <a:off x="1547813" y="3500438"/>
          <a:ext cx="5976937" cy="2533650"/>
        </p:xfrm>
        <a:graphic>
          <a:graphicData uri="http://schemas.openxmlformats.org/presentationml/2006/ole">
            <mc:AlternateContent xmlns:mc="http://schemas.openxmlformats.org/markup-compatibility/2006">
              <mc:Choice xmlns:v="urn:schemas-microsoft-com:vml" Requires="v">
                <p:oleObj spid="_x0000_s3077" name="" r:id="rId3" imgW="5172075" imgH="2190750" progId="Paint.Picture">
                  <p:embed/>
                </p:oleObj>
              </mc:Choice>
              <mc:Fallback>
                <p:oleObj name="" r:id="rId3" imgW="5172075" imgH="2190750" progId="Paint.Picture">
                  <p:embed/>
                  <p:pic>
                    <p:nvPicPr>
                      <p:cNvPr id="0" name="图片 3076"/>
                      <p:cNvPicPr/>
                      <p:nvPr/>
                    </p:nvPicPr>
                    <p:blipFill>
                      <a:blip r:embed="rId4"/>
                      <a:stretch>
                        <a:fillRect/>
                      </a:stretch>
                    </p:blipFill>
                    <p:spPr>
                      <a:xfrm>
                        <a:off x="1547813" y="3500438"/>
                        <a:ext cx="5976937" cy="2533650"/>
                      </a:xfrm>
                      <a:prstGeom prst="rect">
                        <a:avLst/>
                      </a:prstGeom>
                      <a:noFill/>
                      <a:ln w="38100">
                        <a:noFill/>
                        <a:miter/>
                      </a:ln>
                    </p:spPr>
                  </p:pic>
                </p:oleObj>
              </mc:Fallback>
            </mc:AlternateContent>
          </a:graphicData>
        </a:graphic>
      </p:graphicFrame>
      <p:sp>
        <p:nvSpPr>
          <p:cNvPr id="48134" name="文本框 48133"/>
          <p:cNvSpPr txBox="1"/>
          <p:nvPr/>
        </p:nvSpPr>
        <p:spPr>
          <a:xfrm>
            <a:off x="2987675" y="2997200"/>
            <a:ext cx="2951163" cy="457200"/>
          </a:xfrm>
          <a:prstGeom prst="rect">
            <a:avLst/>
          </a:prstGeom>
          <a:noFill/>
          <a:ln w="9525">
            <a:noFill/>
          </a:ln>
        </p:spPr>
        <p:txBody>
          <a:bodyPr>
            <a:spAutoFit/>
          </a:bodyPr>
          <a:p>
            <a:pPr>
              <a:spcBef>
                <a:spcPct val="50000"/>
              </a:spcBef>
            </a:pPr>
            <a:r>
              <a:rPr lang="en-US" altLang="zh-CN">
                <a:latin typeface="Times New Roman" panose="02020603050405020304" pitchFamily="18" charset="0"/>
              </a:rPr>
              <a:t>a </a:t>
            </a:r>
            <a:r>
              <a:rPr lang="zh-CN" altLang="en-US" dirty="0">
                <a:latin typeface="Times New Roman" panose="02020603050405020304" pitchFamily="18" charset="0"/>
              </a:rPr>
              <a:t>轴对称头部进气</a:t>
            </a:r>
            <a:endParaRPr lang="zh-CN" altLang="en-US" dirty="0">
              <a:latin typeface="Times New Roman" panose="02020603050405020304" pitchFamily="18" charset="0"/>
            </a:endParaRPr>
          </a:p>
        </p:txBody>
      </p:sp>
      <p:sp>
        <p:nvSpPr>
          <p:cNvPr id="48135" name="文本框 48134"/>
          <p:cNvSpPr txBox="1"/>
          <p:nvPr/>
        </p:nvSpPr>
        <p:spPr>
          <a:xfrm>
            <a:off x="3132138" y="5805488"/>
            <a:ext cx="3600450" cy="457200"/>
          </a:xfrm>
          <a:prstGeom prst="rect">
            <a:avLst/>
          </a:prstGeom>
          <a:noFill/>
          <a:ln w="9525">
            <a:noFill/>
          </a:ln>
        </p:spPr>
        <p:txBody>
          <a:bodyPr>
            <a:spAutoFit/>
          </a:bodyPr>
          <a:p>
            <a:pPr>
              <a:spcBef>
                <a:spcPct val="50000"/>
              </a:spcBef>
            </a:pPr>
            <a:r>
              <a:rPr lang="en-US" altLang="zh-CN">
                <a:latin typeface="Times New Roman" panose="02020603050405020304" pitchFamily="18" charset="0"/>
              </a:rPr>
              <a:t>b </a:t>
            </a:r>
            <a:r>
              <a:rPr lang="zh-CN" altLang="en-US" dirty="0">
                <a:latin typeface="Times New Roman" panose="02020603050405020304" pitchFamily="18" charset="0"/>
              </a:rPr>
              <a:t>侧面后部进气</a:t>
            </a:r>
            <a:endParaRPr lang="zh-CN" altLang="en-US" dirty="0">
              <a:latin typeface="Times New Roman" panose="02020603050405020304" pitchFamily="18" charset="0"/>
            </a:endParaRPr>
          </a:p>
        </p:txBody>
      </p:sp>
      <p:sp>
        <p:nvSpPr>
          <p:cNvPr id="48136" name="文本框 48135"/>
          <p:cNvSpPr txBox="1"/>
          <p:nvPr/>
        </p:nvSpPr>
        <p:spPr>
          <a:xfrm>
            <a:off x="2051050" y="6165850"/>
            <a:ext cx="5616575" cy="457200"/>
          </a:xfrm>
          <a:prstGeom prst="rect">
            <a:avLst/>
          </a:prstGeom>
          <a:noFill/>
          <a:ln w="9525">
            <a:noFill/>
          </a:ln>
        </p:spPr>
        <p:txBody>
          <a:bodyPr>
            <a:spAutoFit/>
          </a:bodyPr>
          <a:p>
            <a:pPr>
              <a:spcBef>
                <a:spcPct val="50000"/>
              </a:spcBef>
            </a:pPr>
            <a:r>
              <a:rPr lang="zh-CN" altLang="en-US" dirty="0">
                <a:latin typeface="Times New Roman" panose="02020603050405020304" pitchFamily="18" charset="0"/>
              </a:rPr>
              <a:t>图</a:t>
            </a:r>
            <a:r>
              <a:rPr lang="en-US" altLang="zh-CN">
                <a:latin typeface="Times New Roman" panose="02020603050405020304" pitchFamily="18" charset="0"/>
              </a:rPr>
              <a:t>2 </a:t>
            </a:r>
            <a:r>
              <a:rPr lang="zh-CN" altLang="en-US" dirty="0">
                <a:latin typeface="Times New Roman" panose="02020603050405020304" pitchFamily="18" charset="0"/>
              </a:rPr>
              <a:t>固体火箭冲压发动机结构特征特征</a:t>
            </a:r>
            <a:endParaRPr lang="zh-CN" altLang="en-US" dirty="0">
              <a:latin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64" name="图片 143363"/>
          <p:cNvPicPr>
            <a:picLocks noChangeAspect="1"/>
          </p:cNvPicPr>
          <p:nvPr/>
        </p:nvPicPr>
        <p:blipFill>
          <a:blip r:embed="rId1"/>
          <a:stretch>
            <a:fillRect/>
          </a:stretch>
        </p:blipFill>
        <p:spPr>
          <a:xfrm>
            <a:off x="468313" y="2636838"/>
            <a:ext cx="7589837" cy="2657475"/>
          </a:xfrm>
          <a:prstGeom prst="rect">
            <a:avLst/>
          </a:prstGeom>
          <a:noFill/>
          <a:ln w="9525">
            <a:noFill/>
          </a:ln>
        </p:spPr>
      </p:pic>
      <p:sp>
        <p:nvSpPr>
          <p:cNvPr id="143365" name="矩形 143364"/>
          <p:cNvSpPr/>
          <p:nvPr/>
        </p:nvSpPr>
        <p:spPr>
          <a:xfrm>
            <a:off x="1116013" y="5445125"/>
            <a:ext cx="6985000" cy="822325"/>
          </a:xfrm>
          <a:prstGeom prst="rect">
            <a:avLst/>
          </a:prstGeom>
          <a:noFill/>
          <a:ln w="9525">
            <a:noFill/>
          </a:ln>
        </p:spPr>
        <p:txBody>
          <a:bodyPr>
            <a:spAutoFit/>
          </a:bodyPr>
          <a:p>
            <a:r>
              <a:rPr lang="en-US" altLang="zh-CN" b="1">
                <a:latin typeface="Times New Roman" panose="02020603050405020304" pitchFamily="18" charset="0"/>
              </a:rPr>
              <a:t>left -Meteor M2 development standard motor on the Quasi </a:t>
            </a:r>
            <a:r>
              <a:rPr lang="en-US" altLang="zh-CN" b="1" err="1">
                <a:latin typeface="Times New Roman" panose="02020603050405020304" pitchFamily="18" charset="0"/>
              </a:rPr>
              <a:t>Freejet</a:t>
            </a:r>
            <a:r>
              <a:rPr lang="en-US" altLang="zh-CN" b="1">
                <a:latin typeface="Times New Roman" panose="02020603050405020304" pitchFamily="18" charset="0"/>
              </a:rPr>
              <a:t> test rig, right – QFJ test rig</a:t>
            </a:r>
            <a:endParaRPr lang="en-US" altLang="zh-CN" b="1">
              <a:latin typeface="Times New Roman" panose="02020603050405020304" pitchFamily="18" charset="0"/>
            </a:endParaRPr>
          </a:p>
        </p:txBody>
      </p:sp>
      <p:sp>
        <p:nvSpPr>
          <p:cNvPr id="143367" name="矩形 143366"/>
          <p:cNvSpPr/>
          <p:nvPr/>
        </p:nvSpPr>
        <p:spPr>
          <a:xfrm>
            <a:off x="539750" y="841375"/>
            <a:ext cx="8208963" cy="1552575"/>
          </a:xfrm>
          <a:prstGeom prst="rect">
            <a:avLst/>
          </a:prstGeom>
          <a:noFill/>
          <a:ln w="9525">
            <a:noFill/>
          </a:ln>
        </p:spPr>
        <p:txBody>
          <a:bodyPr anchor="ctr" anchorCtr="0">
            <a:spAutoFit/>
          </a:bodyPr>
          <a:p>
            <a:r>
              <a:rPr lang="zh-CN" altLang="en-US" dirty="0">
                <a:latin typeface="Times New Roman" panose="02020603050405020304" pitchFamily="18" charset="0"/>
              </a:rPr>
              <a:t>对于流星的研制计划，建立了准自由射流试验台，用于模拟接近实际飞行状态的发动机性能测试和气动加热。将发动机安装在环形风洞喷管（直径</a:t>
            </a:r>
            <a:r>
              <a:rPr lang="en-US" altLang="zh-CN">
                <a:latin typeface="Times New Roman" panose="02020603050405020304" pitchFamily="18" charset="0"/>
              </a:rPr>
              <a:t>500mm</a:t>
            </a:r>
            <a:r>
              <a:rPr lang="zh-CN" altLang="en-US" dirty="0">
                <a:latin typeface="Times New Roman" panose="02020603050405020304" pitchFamily="18" charset="0"/>
              </a:rPr>
              <a:t>）的中心塞。喷管结构适用于</a:t>
            </a:r>
            <a:r>
              <a:rPr lang="en-US" altLang="zh-CN">
                <a:latin typeface="Times New Roman" panose="02020603050405020304" pitchFamily="18" charset="0"/>
              </a:rPr>
              <a:t>1.9</a:t>
            </a:r>
            <a:r>
              <a:rPr lang="zh-CN" altLang="en-US" dirty="0">
                <a:latin typeface="Times New Roman" panose="02020603050405020304" pitchFamily="18" charset="0"/>
              </a:rPr>
              <a:t>、</a:t>
            </a:r>
            <a:r>
              <a:rPr lang="en-US" altLang="zh-CN">
                <a:latin typeface="Times New Roman" panose="02020603050405020304" pitchFamily="18" charset="0"/>
              </a:rPr>
              <a:t>2.1</a:t>
            </a:r>
            <a:r>
              <a:rPr lang="zh-CN" altLang="en-US" dirty="0">
                <a:latin typeface="Times New Roman" panose="02020603050405020304" pitchFamily="18" charset="0"/>
              </a:rPr>
              <a:t>和</a:t>
            </a:r>
            <a:r>
              <a:rPr lang="en-US" altLang="zh-CN">
                <a:latin typeface="Times New Roman" panose="02020603050405020304" pitchFamily="18" charset="0"/>
              </a:rPr>
              <a:t>2.3Ma</a:t>
            </a:r>
            <a:r>
              <a:rPr lang="zh-CN" altLang="en-US" dirty="0">
                <a:latin typeface="Times New Roman" panose="02020603050405020304" pitchFamily="18" charset="0"/>
              </a:rPr>
              <a:t>，通过改变已成型的中心塞。</a:t>
            </a:r>
            <a:endParaRPr lang="zh-CN" altLang="en-US" dirty="0">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4388" name="图片 144387"/>
          <p:cNvPicPr>
            <a:picLocks noChangeAspect="1"/>
          </p:cNvPicPr>
          <p:nvPr/>
        </p:nvPicPr>
        <p:blipFill>
          <a:blip r:embed="rId1"/>
          <a:stretch>
            <a:fillRect/>
          </a:stretch>
        </p:blipFill>
        <p:spPr>
          <a:xfrm>
            <a:off x="323850" y="4365625"/>
            <a:ext cx="8135938" cy="2149475"/>
          </a:xfrm>
          <a:prstGeom prst="rect">
            <a:avLst/>
          </a:prstGeom>
          <a:noFill/>
          <a:ln w="9525">
            <a:noFill/>
          </a:ln>
        </p:spPr>
      </p:pic>
      <p:sp>
        <p:nvSpPr>
          <p:cNvPr id="144390" name="矩形 144389"/>
          <p:cNvSpPr/>
          <p:nvPr/>
        </p:nvSpPr>
        <p:spPr>
          <a:xfrm>
            <a:off x="147638" y="549275"/>
            <a:ext cx="8601075" cy="3743325"/>
          </a:xfrm>
          <a:prstGeom prst="rect">
            <a:avLst/>
          </a:prstGeom>
          <a:noFill/>
          <a:ln w="9525">
            <a:noFill/>
          </a:ln>
        </p:spPr>
        <p:txBody>
          <a:bodyPr anchor="ctr" anchorCtr="0">
            <a:spAutoFit/>
          </a:bodyPr>
          <a:p>
            <a:pPr indent="536575"/>
            <a:r>
              <a:rPr lang="en-US" altLang="zh-CN">
                <a:latin typeface="Times New Roman" panose="02020603050405020304" pitchFamily="18" charset="0"/>
              </a:rPr>
              <a:t>     M2</a:t>
            </a:r>
            <a:r>
              <a:rPr lang="zh-CN" altLang="en-US" dirty="0">
                <a:latin typeface="Times New Roman" panose="02020603050405020304" pitchFamily="18" charset="0"/>
              </a:rPr>
              <a:t>发动机的地面验证试验于</a:t>
            </a:r>
            <a:r>
              <a:rPr lang="en-US" altLang="zh-CN">
                <a:latin typeface="Times New Roman" panose="02020603050405020304" pitchFamily="18" charset="0"/>
              </a:rPr>
              <a:t>2006</a:t>
            </a:r>
            <a:r>
              <a:rPr lang="zh-CN" altLang="en-US" dirty="0">
                <a:latin typeface="Times New Roman" panose="02020603050405020304" pitchFamily="18" charset="0"/>
              </a:rPr>
              <a:t>年完成。助推和续航工作性能已经过大量试验验证。直连式全工况试验和准自由射流试验证明了</a:t>
            </a:r>
            <a:r>
              <a:rPr lang="en-US" altLang="zh-CN">
                <a:latin typeface="Times New Roman" panose="02020603050405020304" pitchFamily="18" charset="0"/>
              </a:rPr>
              <a:t>PSS</a:t>
            </a:r>
            <a:r>
              <a:rPr lang="zh-CN" altLang="en-US" dirty="0">
                <a:latin typeface="Times New Roman" panose="02020603050405020304" pitchFamily="18" charset="0"/>
              </a:rPr>
              <a:t>的安全性和可靠性。作为地面的最后一步，不同飞行条件下（包括攻角和侧滑角）真实发动机的全尺寸导弹试验在法国</a:t>
            </a:r>
            <a:r>
              <a:rPr lang="en-US" altLang="zh-CN">
                <a:latin typeface="Times New Roman" panose="02020603050405020304" pitchFamily="18" charset="0"/>
              </a:rPr>
              <a:t>ONERA</a:t>
            </a:r>
            <a:r>
              <a:rPr lang="zh-CN" altLang="en-US" dirty="0">
                <a:latin typeface="Times New Roman" panose="02020603050405020304" pitchFamily="18" charset="0"/>
              </a:rPr>
              <a:t>的大型风洞进行。</a:t>
            </a:r>
            <a:endParaRPr lang="zh-CN" altLang="en-US" dirty="0">
              <a:latin typeface="Times New Roman" panose="02020603050405020304" pitchFamily="18" charset="0"/>
            </a:endParaRPr>
          </a:p>
          <a:p>
            <a:pPr indent="536575"/>
            <a:r>
              <a:rPr lang="zh-CN" altLang="en-US" dirty="0">
                <a:latin typeface="Times New Roman" panose="02020603050405020304" pitchFamily="18" charset="0"/>
              </a:rPr>
              <a:t>       通过结构和环境试验对性能进行补充试验，确保</a:t>
            </a:r>
            <a:r>
              <a:rPr lang="en-US" altLang="zh-CN">
                <a:latin typeface="Times New Roman" panose="02020603050405020304" pitchFamily="18" charset="0"/>
              </a:rPr>
              <a:t>PSS</a:t>
            </a:r>
            <a:r>
              <a:rPr lang="zh-CN" altLang="en-US" dirty="0">
                <a:latin typeface="Times New Roman" panose="02020603050405020304" pitchFamily="18" charset="0"/>
              </a:rPr>
              <a:t>的飞行成功。试验包括助推发动机的火箭橇试验，验证在加速阶段结构完整性。在德国的</a:t>
            </a:r>
            <a:r>
              <a:rPr lang="en-US" altLang="zh-CN">
                <a:latin typeface="Times New Roman" panose="02020603050405020304" pitchFamily="18" charset="0"/>
              </a:rPr>
              <a:t>WDT91</a:t>
            </a:r>
            <a:r>
              <a:rPr lang="zh-CN" altLang="en-US" dirty="0">
                <a:latin typeface="Times New Roman" panose="02020603050405020304" pitchFamily="18" charset="0"/>
              </a:rPr>
              <a:t>军事基地进行。</a:t>
            </a:r>
            <a:endParaRPr lang="zh-CN" altLang="en-US" dirty="0">
              <a:latin typeface="Times New Roman" panose="02020603050405020304" pitchFamily="18" charset="0"/>
            </a:endParaRPr>
          </a:p>
          <a:p>
            <a:pPr indent="536575"/>
            <a:r>
              <a:rPr lang="zh-CN" altLang="en-US" dirty="0">
                <a:latin typeface="Times New Roman" panose="02020603050405020304" pitchFamily="18" charset="0"/>
              </a:rPr>
              <a:t>      鹰狮、台风和阵风战机的空中挂飞和空中发射试验对导弹和发动机的结构完整性进行了进一步的验证 </a:t>
            </a:r>
            <a:endParaRPr lang="zh-CN" altLang="en-US" dirty="0">
              <a:latin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5412" name="图片 145411"/>
          <p:cNvPicPr>
            <a:picLocks noChangeAspect="1"/>
          </p:cNvPicPr>
          <p:nvPr/>
        </p:nvPicPr>
        <p:blipFill>
          <a:blip r:embed="rId1"/>
          <a:stretch>
            <a:fillRect/>
          </a:stretch>
        </p:blipFill>
        <p:spPr>
          <a:xfrm>
            <a:off x="2195513" y="4221163"/>
            <a:ext cx="4657725" cy="1647825"/>
          </a:xfrm>
          <a:prstGeom prst="rect">
            <a:avLst/>
          </a:prstGeom>
          <a:noFill/>
          <a:ln w="9525">
            <a:noFill/>
          </a:ln>
        </p:spPr>
      </p:pic>
      <p:sp>
        <p:nvSpPr>
          <p:cNvPr id="145413" name="矩形 145412"/>
          <p:cNvSpPr/>
          <p:nvPr/>
        </p:nvSpPr>
        <p:spPr>
          <a:xfrm>
            <a:off x="2268538" y="6092825"/>
            <a:ext cx="4519612" cy="457200"/>
          </a:xfrm>
          <a:prstGeom prst="rect">
            <a:avLst/>
          </a:prstGeom>
          <a:noFill/>
          <a:ln w="9525">
            <a:noFill/>
          </a:ln>
        </p:spPr>
        <p:txBody>
          <a:bodyPr wrap="none" anchor="t" anchorCtr="0">
            <a:spAutoFit/>
          </a:bodyPr>
          <a:p>
            <a:r>
              <a:rPr lang="en-US" altLang="zh-CN" b="1">
                <a:latin typeface="Times New Roman" panose="02020603050405020304" pitchFamily="18" charset="0"/>
              </a:rPr>
              <a:t>Sled test of the boost motor; 2005</a:t>
            </a:r>
            <a:endParaRPr lang="en-US" altLang="zh-CN" b="1">
              <a:latin typeface="Times New Roman" panose="02020603050405020304" pitchFamily="18" charset="0"/>
            </a:endParaRPr>
          </a:p>
        </p:txBody>
      </p:sp>
      <p:sp>
        <p:nvSpPr>
          <p:cNvPr id="145415" name="矩形 145414"/>
          <p:cNvSpPr/>
          <p:nvPr/>
        </p:nvSpPr>
        <p:spPr>
          <a:xfrm>
            <a:off x="542925" y="981075"/>
            <a:ext cx="7916863" cy="3013075"/>
          </a:xfrm>
          <a:prstGeom prst="rect">
            <a:avLst/>
          </a:prstGeom>
          <a:noFill/>
          <a:ln w="9525">
            <a:noFill/>
          </a:ln>
        </p:spPr>
        <p:txBody>
          <a:bodyPr anchor="ctr" anchorCtr="0">
            <a:spAutoFit/>
          </a:bodyPr>
          <a:p>
            <a:pPr defTabSz="914400">
              <a:buNone/>
              <a:tabLst>
                <a:tab pos="533400" algn="l"/>
              </a:tabLst>
            </a:pPr>
            <a:r>
              <a:rPr lang="zh-CN" altLang="en-US" dirty="0">
                <a:latin typeface="Times New Roman" panose="02020603050405020304" pitchFamily="18" charset="0"/>
              </a:rPr>
              <a:t>流星的飞行试验始于</a:t>
            </a:r>
            <a:r>
              <a:rPr lang="en-US" altLang="zh-CN">
                <a:latin typeface="Times New Roman" panose="02020603050405020304" pitchFamily="18" charset="0"/>
              </a:rPr>
              <a:t>2006</a:t>
            </a:r>
            <a:r>
              <a:rPr lang="zh-CN" altLang="en-US" dirty="0">
                <a:latin typeface="Times New Roman" panose="02020603050405020304" pitchFamily="18" charset="0"/>
              </a:rPr>
              <a:t>年。目前进行的试验使用瑞典的鹰狮战机进行。瑞典的</a:t>
            </a:r>
            <a:r>
              <a:rPr lang="en-US" altLang="zh-CN" err="1">
                <a:latin typeface="Times New Roman" panose="02020603050405020304" pitchFamily="18" charset="0"/>
              </a:rPr>
              <a:t>Vidsel</a:t>
            </a:r>
            <a:r>
              <a:rPr lang="zh-CN" altLang="en-US" dirty="0">
                <a:latin typeface="Times New Roman" panose="02020603050405020304" pitchFamily="18" charset="0"/>
              </a:rPr>
              <a:t>试验场和英国赫布里底群岛的</a:t>
            </a:r>
            <a:r>
              <a:rPr lang="en-US" altLang="zh-CN" err="1">
                <a:latin typeface="Times New Roman" panose="02020603050405020304" pitchFamily="18" charset="0"/>
              </a:rPr>
              <a:t>MoD</a:t>
            </a:r>
            <a:r>
              <a:rPr lang="zh-CN" altLang="en-US" dirty="0">
                <a:latin typeface="Times New Roman" panose="02020603050405020304" pitchFamily="18" charset="0"/>
              </a:rPr>
              <a:t>试验场用于进行流星的试验。已经进行了六次不同工作条件的成功飞行试验，包括：</a:t>
            </a:r>
            <a:endParaRPr lang="zh-CN" altLang="en-US" dirty="0">
              <a:latin typeface="Times New Roman" panose="02020603050405020304" pitchFamily="18" charset="0"/>
            </a:endParaRPr>
          </a:p>
          <a:p>
            <a:pPr marL="900430" lvl="1" indent="-443230" defTabSz="914400">
              <a:buBlip>
                <a:blip r:embed="rId2"/>
              </a:buBlip>
              <a:tabLst>
                <a:tab pos="533400" algn="l"/>
              </a:tabLst>
            </a:pPr>
            <a:r>
              <a:rPr lang="zh-CN" altLang="en-US" dirty="0">
                <a:latin typeface="Times New Roman" panose="02020603050405020304" pitchFamily="18" charset="0"/>
              </a:rPr>
              <a:t>低空</a:t>
            </a:r>
            <a:r>
              <a:rPr lang="en-US" altLang="zh-CN">
                <a:latin typeface="Times New Roman" panose="02020603050405020304" pitchFamily="18" charset="0"/>
              </a:rPr>
              <a:t>5500m</a:t>
            </a:r>
            <a:r>
              <a:rPr lang="zh-CN" altLang="en-US" dirty="0">
                <a:latin typeface="Times New Roman" panose="02020603050405020304" pitchFamily="18" charset="0"/>
              </a:rPr>
              <a:t>进行亚音速发射（</a:t>
            </a:r>
            <a:r>
              <a:rPr lang="en-US" altLang="zh-CN">
                <a:latin typeface="Times New Roman" panose="02020603050405020304" pitchFamily="18" charset="0"/>
              </a:rPr>
              <a:t>0.9Ma</a:t>
            </a:r>
            <a:r>
              <a:rPr lang="zh-CN" altLang="en-US" dirty="0">
                <a:latin typeface="Times New Roman" panose="02020603050405020304" pitchFamily="18" charset="0"/>
              </a:rPr>
              <a:t>）；</a:t>
            </a:r>
            <a:endParaRPr lang="zh-CN" altLang="en-US" dirty="0">
              <a:latin typeface="Times New Roman" panose="02020603050405020304" pitchFamily="18" charset="0"/>
            </a:endParaRPr>
          </a:p>
          <a:p>
            <a:pPr marL="900430" lvl="1" indent="-443230" defTabSz="914400">
              <a:buBlip>
                <a:blip r:embed="rId2"/>
              </a:buBlip>
              <a:tabLst>
                <a:tab pos="533400" algn="l"/>
              </a:tabLst>
            </a:pPr>
            <a:r>
              <a:rPr lang="zh-CN" altLang="en-US" dirty="0">
                <a:latin typeface="Times New Roman" panose="02020603050405020304" pitchFamily="18" charset="0"/>
              </a:rPr>
              <a:t>高空</a:t>
            </a:r>
            <a:r>
              <a:rPr lang="en-US" altLang="zh-CN">
                <a:latin typeface="Times New Roman" panose="02020603050405020304" pitchFamily="18" charset="0"/>
              </a:rPr>
              <a:t>13000m</a:t>
            </a:r>
            <a:r>
              <a:rPr lang="zh-CN" altLang="en-US" dirty="0">
                <a:latin typeface="Times New Roman" panose="02020603050405020304" pitchFamily="18" charset="0"/>
              </a:rPr>
              <a:t>超音速发射；</a:t>
            </a:r>
            <a:endParaRPr lang="zh-CN" altLang="en-US" dirty="0">
              <a:latin typeface="Times New Roman" panose="02020603050405020304" pitchFamily="18" charset="0"/>
            </a:endParaRPr>
          </a:p>
          <a:p>
            <a:pPr marL="900430" lvl="1" indent="-443230" defTabSz="914400">
              <a:buBlip>
                <a:blip r:embed="rId2"/>
              </a:buBlip>
              <a:tabLst>
                <a:tab pos="533400" algn="l"/>
              </a:tabLst>
            </a:pPr>
            <a:r>
              <a:rPr lang="zh-CN" altLang="en-US" dirty="0">
                <a:latin typeface="Times New Roman" panose="02020603050405020304" pitchFamily="18" charset="0"/>
              </a:rPr>
              <a:t>速度超过</a:t>
            </a:r>
            <a:r>
              <a:rPr lang="en-US" altLang="zh-CN">
                <a:latin typeface="Times New Roman" panose="02020603050405020304" pitchFamily="18" charset="0"/>
              </a:rPr>
              <a:t>3Ma</a:t>
            </a:r>
            <a:r>
              <a:rPr lang="zh-CN" altLang="en-US" dirty="0">
                <a:latin typeface="Times New Roman" panose="02020603050405020304" pitchFamily="18" charset="0"/>
              </a:rPr>
              <a:t>的长时间自由飞行；</a:t>
            </a:r>
            <a:endParaRPr lang="zh-CN" altLang="en-US" dirty="0">
              <a:latin typeface="Times New Roman" panose="02020603050405020304" pitchFamily="18" charset="0"/>
            </a:endParaRPr>
          </a:p>
          <a:p>
            <a:pPr marL="900430" lvl="1" indent="-443230" defTabSz="914400">
              <a:buBlip>
                <a:blip r:embed="rId2"/>
              </a:buBlip>
              <a:tabLst>
                <a:tab pos="533400" algn="l"/>
              </a:tabLst>
            </a:pPr>
            <a:r>
              <a:rPr lang="zh-CN" altLang="en-US" dirty="0">
                <a:latin typeface="Times New Roman" panose="02020603050405020304" pitchFamily="18" charset="0"/>
              </a:rPr>
              <a:t>大机动飞行。</a:t>
            </a:r>
            <a:endParaRPr lang="zh-CN" altLang="en-US" dirty="0">
              <a:latin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标题 146433"/>
          <p:cNvSpPr>
            <a:spLocks noGrp="1"/>
          </p:cNvSpPr>
          <p:nvPr>
            <p:ph type="title"/>
          </p:nvPr>
        </p:nvSpPr>
        <p:spPr>
          <a:ln/>
        </p:spPr>
        <p:txBody>
          <a:bodyPr anchor="ctr" anchorCtr="0"/>
          <a:p>
            <a:r>
              <a:rPr lang="zh-CN" altLang="en-US" dirty="0"/>
              <a:t>提供的标准发动机</a:t>
            </a:r>
            <a:endParaRPr lang="zh-CN" altLang="en-US" dirty="0"/>
          </a:p>
        </p:txBody>
      </p:sp>
      <p:pic>
        <p:nvPicPr>
          <p:cNvPr id="146436" name="图片 146435"/>
          <p:cNvPicPr>
            <a:picLocks noChangeAspect="1"/>
          </p:cNvPicPr>
          <p:nvPr/>
        </p:nvPicPr>
        <p:blipFill>
          <a:blip r:embed="rId1"/>
          <a:stretch>
            <a:fillRect/>
          </a:stretch>
        </p:blipFill>
        <p:spPr>
          <a:xfrm>
            <a:off x="2386013" y="2605088"/>
            <a:ext cx="4371975" cy="1647825"/>
          </a:xfrm>
          <a:prstGeom prst="rect">
            <a:avLst/>
          </a:prstGeom>
          <a:noFill/>
          <a:ln w="9525">
            <a:noFill/>
          </a:ln>
        </p:spPr>
      </p:pic>
      <p:sp>
        <p:nvSpPr>
          <p:cNvPr id="146437" name="矩形 146436"/>
          <p:cNvSpPr/>
          <p:nvPr/>
        </p:nvSpPr>
        <p:spPr>
          <a:xfrm>
            <a:off x="1835150" y="5229225"/>
            <a:ext cx="5616575" cy="822325"/>
          </a:xfrm>
          <a:prstGeom prst="rect">
            <a:avLst/>
          </a:prstGeom>
          <a:noFill/>
          <a:ln w="9525">
            <a:noFill/>
          </a:ln>
        </p:spPr>
        <p:txBody>
          <a:bodyPr>
            <a:spAutoFit/>
          </a:bodyPr>
          <a:p>
            <a:r>
              <a:rPr lang="en-US" altLang="zh-CN" b="1">
                <a:latin typeface="Times New Roman" panose="02020603050405020304" pitchFamily="18" charset="0"/>
              </a:rPr>
              <a:t>Meteor M2 development standard motor as delivered for flight testing</a:t>
            </a:r>
            <a:endParaRPr lang="en-US" altLang="zh-CN" b="1">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标题 147457"/>
          <p:cNvSpPr>
            <a:spLocks noGrp="1"/>
          </p:cNvSpPr>
          <p:nvPr>
            <p:ph type="title"/>
          </p:nvPr>
        </p:nvSpPr>
        <p:spPr>
          <a:ln/>
        </p:spPr>
        <p:txBody>
          <a:bodyPr anchor="ctr" anchorCtr="0"/>
          <a:p>
            <a:r>
              <a:rPr lang="zh-CN" altLang="en-US" dirty="0"/>
              <a:t>飞行试验</a:t>
            </a:r>
            <a:endParaRPr lang="zh-CN" altLang="en-US" dirty="0"/>
          </a:p>
        </p:txBody>
      </p:sp>
      <p:pic>
        <p:nvPicPr>
          <p:cNvPr id="147460" name="图片 147459"/>
          <p:cNvPicPr>
            <a:picLocks noChangeAspect="1"/>
          </p:cNvPicPr>
          <p:nvPr/>
        </p:nvPicPr>
        <p:blipFill>
          <a:blip r:embed="rId1"/>
          <a:stretch>
            <a:fillRect/>
          </a:stretch>
        </p:blipFill>
        <p:spPr>
          <a:xfrm>
            <a:off x="468313" y="1916113"/>
            <a:ext cx="3660775" cy="1425575"/>
          </a:xfrm>
          <a:prstGeom prst="rect">
            <a:avLst/>
          </a:prstGeom>
          <a:noFill/>
          <a:ln w="9525">
            <a:noFill/>
          </a:ln>
        </p:spPr>
      </p:pic>
      <p:pic>
        <p:nvPicPr>
          <p:cNvPr id="147461" name="图片 147460"/>
          <p:cNvPicPr>
            <a:picLocks noChangeAspect="1"/>
          </p:cNvPicPr>
          <p:nvPr/>
        </p:nvPicPr>
        <p:blipFill>
          <a:blip r:embed="rId2"/>
          <a:stretch>
            <a:fillRect/>
          </a:stretch>
        </p:blipFill>
        <p:spPr>
          <a:xfrm>
            <a:off x="4505325" y="3162300"/>
            <a:ext cx="4638675" cy="3695700"/>
          </a:xfrm>
          <a:prstGeom prst="rect">
            <a:avLst/>
          </a:prstGeom>
          <a:noFill/>
          <a:ln w="9525">
            <a:noFill/>
          </a:ln>
        </p:spPr>
      </p:pic>
      <p:sp>
        <p:nvSpPr>
          <p:cNvPr id="147462" name="矩形 147461"/>
          <p:cNvSpPr/>
          <p:nvPr/>
        </p:nvSpPr>
        <p:spPr>
          <a:xfrm>
            <a:off x="323850" y="4076700"/>
            <a:ext cx="3168650" cy="1187450"/>
          </a:xfrm>
          <a:prstGeom prst="rect">
            <a:avLst/>
          </a:prstGeom>
          <a:noFill/>
          <a:ln w="9525">
            <a:noFill/>
          </a:ln>
        </p:spPr>
        <p:txBody>
          <a:bodyPr>
            <a:spAutoFit/>
          </a:bodyPr>
          <a:p>
            <a:r>
              <a:rPr lang="en-US" altLang="zh-CN" b="1">
                <a:latin typeface="Times New Roman" panose="02020603050405020304" pitchFamily="18" charset="0"/>
              </a:rPr>
              <a:t>Meteor flight testing, launch and early boost phase</a:t>
            </a:r>
            <a:endParaRPr lang="en-US" altLang="zh-CN" b="1">
              <a:latin typeface="Times New Roman" panose="02020603050405020304" pitchFamily="18" charset="0"/>
            </a:endParaRPr>
          </a:p>
        </p:txBody>
      </p:sp>
      <p:sp>
        <p:nvSpPr>
          <p:cNvPr id="147463" name="矩形 147462"/>
          <p:cNvSpPr/>
          <p:nvPr/>
        </p:nvSpPr>
        <p:spPr>
          <a:xfrm>
            <a:off x="5148263" y="2060575"/>
            <a:ext cx="3600450" cy="822325"/>
          </a:xfrm>
          <a:prstGeom prst="rect">
            <a:avLst/>
          </a:prstGeom>
          <a:noFill/>
          <a:ln w="9525">
            <a:noFill/>
          </a:ln>
        </p:spPr>
        <p:txBody>
          <a:bodyPr>
            <a:spAutoFit/>
          </a:bodyPr>
          <a:p>
            <a:r>
              <a:rPr lang="en-US" altLang="zh-CN" b="1">
                <a:latin typeface="Times New Roman" panose="02020603050405020304" pitchFamily="18" charset="0"/>
              </a:rPr>
              <a:t>Meteor flight testing, intercept of target drone</a:t>
            </a:r>
            <a:endParaRPr lang="en-US" altLang="zh-CN" b="1">
              <a:latin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3" name="文本占位符 148482"/>
          <p:cNvSpPr>
            <a:spLocks noGrp="1"/>
          </p:cNvSpPr>
          <p:nvPr>
            <p:ph type="body" idx="1"/>
          </p:nvPr>
        </p:nvSpPr>
        <p:spPr>
          <a:ln/>
        </p:spPr>
        <p:txBody>
          <a:bodyPr/>
          <a:p>
            <a:pPr>
              <a:buNone/>
            </a:pPr>
            <a:r>
              <a:rPr lang="en-US" altLang="zh-CN"/>
              <a:t>2007</a:t>
            </a:r>
            <a:r>
              <a:rPr lang="zh-CN" altLang="en-US" dirty="0"/>
              <a:t>年，完成预生产标准发动机的设计，还需进行进一步的验证试验，至</a:t>
            </a:r>
            <a:r>
              <a:rPr lang="en-US" altLang="zh-CN"/>
              <a:t>2010</a:t>
            </a:r>
            <a:r>
              <a:rPr lang="zh-CN" altLang="en-US" dirty="0"/>
              <a:t>年开始正式生产。预生产的标准硬件在性能方面还需进一步改进，考虑</a:t>
            </a:r>
            <a:r>
              <a:rPr lang="en-US" altLang="zh-CN"/>
              <a:t>M2</a:t>
            </a:r>
            <a:r>
              <a:rPr lang="zh-CN" altLang="en-US" dirty="0"/>
              <a:t>设计标准进行广泛评估，从而满足所有要求。首个标准硬件目前正在进行试验。</a:t>
            </a:r>
            <a:endParaRPr lang="zh-CN"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0" name="标题 155649"/>
          <p:cNvSpPr>
            <a:spLocks noGrp="1"/>
          </p:cNvSpPr>
          <p:nvPr>
            <p:ph type="title"/>
          </p:nvPr>
        </p:nvSpPr>
        <p:spPr>
          <a:ln/>
        </p:spPr>
        <p:txBody>
          <a:bodyPr anchor="ctr" anchorCtr="0"/>
          <a:p>
            <a:r>
              <a:rPr lang="zh-CN" altLang="en-US" dirty="0"/>
              <a:t>总结</a:t>
            </a:r>
            <a:endParaRPr lang="zh-CN" altLang="en-US" dirty="0"/>
          </a:p>
        </p:txBody>
      </p:sp>
      <p:sp>
        <p:nvSpPr>
          <p:cNvPr id="155651" name="文本占位符 155650"/>
          <p:cNvSpPr>
            <a:spLocks noGrp="1"/>
          </p:cNvSpPr>
          <p:nvPr>
            <p:ph type="body" idx="1"/>
          </p:nvPr>
        </p:nvSpPr>
        <p:spPr>
          <a:ln/>
        </p:spPr>
        <p:txBody>
          <a:bodyPr/>
          <a:p>
            <a:pPr>
              <a:lnSpc>
                <a:spcPct val="90000"/>
              </a:lnSpc>
            </a:pPr>
            <a:r>
              <a:rPr lang="zh-CN" altLang="en-US" sz="2400" dirty="0"/>
              <a:t>德国进行了近</a:t>
            </a:r>
            <a:r>
              <a:rPr lang="en-US" altLang="zh-CN" sz="2400"/>
              <a:t>40</a:t>
            </a:r>
            <a:r>
              <a:rPr lang="zh-CN" altLang="en-US" sz="2400" dirty="0"/>
              <a:t>年使用高能含硼推进剂的流量可调固冲发动机的研制，对大量技术进行了研究。推进装置已经形成了实用的系统，并验证了技术成熟度和优异的性能。</a:t>
            </a:r>
            <a:endParaRPr lang="zh-CN" altLang="en-US" sz="2400" dirty="0"/>
          </a:p>
          <a:p>
            <a:pPr>
              <a:lnSpc>
                <a:spcPct val="90000"/>
              </a:lnSpc>
            </a:pPr>
            <a:r>
              <a:rPr lang="zh-CN" altLang="en-US" sz="2400" dirty="0"/>
              <a:t>除空空导弹外，其他用途也可利用</a:t>
            </a:r>
            <a:r>
              <a:rPr lang="en-US" altLang="zh-CN" sz="2400"/>
              <a:t>TDR</a:t>
            </a:r>
            <a:r>
              <a:rPr lang="zh-CN" altLang="en-US" sz="2400" dirty="0"/>
              <a:t>的优异性能，从而降低研制风险和难度。现有的技术状态可直接应用或按比例用于比流星直径更大的导弹。</a:t>
            </a:r>
            <a:endParaRPr lang="zh-CN" altLang="en-US" sz="2400" dirty="0"/>
          </a:p>
          <a:p>
            <a:pPr>
              <a:lnSpc>
                <a:spcPct val="90000"/>
              </a:lnSpc>
            </a:pPr>
            <a:r>
              <a:rPr lang="zh-CN" altLang="en-US" sz="2400" dirty="0"/>
              <a:t>在三代专业的工程技术人员努力以及德国相关部门的对有潜力但复杂技术的坚定资助下，该技术不断成熟。</a:t>
            </a:r>
            <a:endParaRPr lang="zh-CN" altLang="en-US" sz="2400" dirty="0"/>
          </a:p>
          <a:p>
            <a:pPr>
              <a:lnSpc>
                <a:spcPct val="90000"/>
              </a:lnSpc>
              <a:buNone/>
            </a:pPr>
            <a:r>
              <a:rPr lang="zh-CN" altLang="en-US" sz="2400" dirty="0"/>
              <a:t> </a:t>
            </a:r>
            <a:endParaRPr lang="zh-CN" altLang="en-U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4" name="标题 156673"/>
          <p:cNvSpPr>
            <a:spLocks noGrp="1"/>
          </p:cNvSpPr>
          <p:nvPr>
            <p:ph type="title"/>
          </p:nvPr>
        </p:nvSpPr>
        <p:spPr>
          <a:ln/>
        </p:spPr>
        <p:txBody>
          <a:bodyPr anchor="ctr" anchorCtr="0"/>
          <a:p>
            <a:pPr algn="l"/>
            <a:r>
              <a:rPr lang="en-US" altLang="zh-CN">
                <a:solidFill>
                  <a:schemeClr val="accent2"/>
                </a:solidFill>
                <a:latin typeface="黑体" panose="02010609060101010101" pitchFamily="2" charset="-122"/>
                <a:ea typeface="黑体" panose="02010609060101010101" pitchFamily="2" charset="-122"/>
              </a:rPr>
              <a:t>3 </a:t>
            </a:r>
            <a:r>
              <a:rPr lang="zh-CN" altLang="en-US" dirty="0">
                <a:solidFill>
                  <a:schemeClr val="accent2"/>
                </a:solidFill>
                <a:latin typeface="黑体" panose="02010609060101010101" pitchFamily="2" charset="-122"/>
                <a:ea typeface="黑体" panose="02010609060101010101" pitchFamily="2" charset="-122"/>
              </a:rPr>
              <a:t>美国</a:t>
            </a:r>
            <a:endParaRPr lang="zh-CN" altLang="en-US" dirty="0">
              <a:solidFill>
                <a:schemeClr val="accent2"/>
              </a:solidFill>
              <a:latin typeface="黑体" panose="02010609060101010101" pitchFamily="2" charset="-122"/>
              <a:ea typeface="黑体" panose="02010609060101010101" pitchFamily="2" charset="-122"/>
            </a:endParaRPr>
          </a:p>
        </p:txBody>
      </p:sp>
      <p:sp>
        <p:nvSpPr>
          <p:cNvPr id="156675" name="文本占位符 156674"/>
          <p:cNvSpPr>
            <a:spLocks noGrp="1"/>
          </p:cNvSpPr>
          <p:nvPr>
            <p:ph type="body" idx="1"/>
          </p:nvPr>
        </p:nvSpPr>
        <p:spPr>
          <a:ln/>
        </p:spPr>
        <p:txBody>
          <a:bodyPr/>
          <a:p>
            <a:pPr>
              <a:lnSpc>
                <a:spcPct val="80000"/>
              </a:lnSpc>
            </a:pPr>
            <a:r>
              <a:rPr lang="en-US" altLang="zh-CN" sz="2800"/>
              <a:t>GQM-163A“</a:t>
            </a:r>
            <a:r>
              <a:rPr lang="zh-CN" altLang="en-US" sz="2800" dirty="0"/>
              <a:t>山狗”靶弹目前正在生产，使用喷气动力的</a:t>
            </a:r>
            <a:r>
              <a:rPr lang="en-US" altLang="zh-CN" sz="2800"/>
              <a:t>MARC-R282</a:t>
            </a:r>
            <a:r>
              <a:rPr lang="zh-CN" altLang="en-US" sz="2800" dirty="0"/>
              <a:t>冲压发动机在海平面提供远程续航机动飞行。</a:t>
            </a:r>
            <a:endParaRPr lang="zh-CN" altLang="en-US" sz="2800" dirty="0"/>
          </a:p>
          <a:p>
            <a:pPr>
              <a:lnSpc>
                <a:spcPct val="80000"/>
              </a:lnSpc>
            </a:pPr>
            <a:r>
              <a:rPr lang="zh-CN" altLang="en-US" sz="2800" dirty="0"/>
              <a:t>高速反辐射验证计划（</a:t>
            </a:r>
            <a:r>
              <a:rPr lang="en-US" altLang="zh-CN" sz="2800"/>
              <a:t>HSAD</a:t>
            </a:r>
            <a:r>
              <a:rPr lang="zh-CN" altLang="en-US" sz="2800" dirty="0"/>
              <a:t>）正在开展用于海军的验证</a:t>
            </a:r>
            <a:r>
              <a:rPr lang="en-US" altLang="zh-CN" sz="2800"/>
              <a:t>MARC-R290</a:t>
            </a:r>
            <a:r>
              <a:rPr lang="zh-CN" altLang="en-US" sz="2800" dirty="0"/>
              <a:t>冲压发动机，以改进</a:t>
            </a:r>
            <a:r>
              <a:rPr lang="en-US" altLang="zh-CN" sz="2800"/>
              <a:t>HARM</a:t>
            </a:r>
            <a:r>
              <a:rPr lang="zh-CN" altLang="en-US" sz="2800" dirty="0"/>
              <a:t>导弹。</a:t>
            </a:r>
            <a:endParaRPr lang="zh-CN" altLang="en-US" sz="2800" dirty="0"/>
          </a:p>
          <a:p>
            <a:pPr>
              <a:lnSpc>
                <a:spcPct val="80000"/>
              </a:lnSpc>
            </a:pPr>
            <a:r>
              <a:rPr lang="zh-CN" altLang="en-US" sz="2800" dirty="0"/>
              <a:t>首次飞行</a:t>
            </a:r>
            <a:r>
              <a:rPr lang="en-US" altLang="zh-CN" sz="2800"/>
              <a:t>08</a:t>
            </a:r>
            <a:r>
              <a:rPr lang="zh-CN" altLang="en-US" sz="2800" dirty="0"/>
              <a:t>年</a:t>
            </a:r>
            <a:r>
              <a:rPr lang="en-US" altLang="zh-CN" sz="2800"/>
              <a:t>1</a:t>
            </a:r>
            <a:r>
              <a:rPr lang="zh-CN" altLang="en-US" sz="2800" dirty="0"/>
              <a:t>月份完成，第二次飞行计划</a:t>
            </a:r>
            <a:r>
              <a:rPr lang="en-US" altLang="zh-CN" sz="2800"/>
              <a:t>08</a:t>
            </a:r>
            <a:r>
              <a:rPr lang="zh-CN" altLang="en-US" sz="2800" dirty="0"/>
              <a:t>年下半年。</a:t>
            </a:r>
            <a:endParaRPr lang="zh-CN" altLang="en-US" sz="2800" dirty="0"/>
          </a:p>
          <a:p>
            <a:pPr>
              <a:lnSpc>
                <a:spcPct val="80000"/>
              </a:lnSpc>
            </a:pPr>
            <a:r>
              <a:rPr lang="zh-CN" altLang="en-US" sz="2800" dirty="0"/>
              <a:t>可变流量冲压发动机飞行器概念计划主要解决内部能量管理机构的关键技术，用于空空和空地导弹。</a:t>
            </a:r>
            <a:endParaRPr lang="zh-CN" alt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8" name="标题 157697"/>
          <p:cNvSpPr>
            <a:spLocks noGrp="1"/>
          </p:cNvSpPr>
          <p:nvPr>
            <p:ph type="title"/>
          </p:nvPr>
        </p:nvSpPr>
        <p:spPr>
          <a:ln/>
        </p:spPr>
        <p:txBody>
          <a:bodyPr anchor="ctr" anchorCtr="0"/>
          <a:p>
            <a:pPr algn="l"/>
            <a:r>
              <a:rPr lang="zh-CN" altLang="en-US" b="1" dirty="0"/>
              <a:t>（</a:t>
            </a:r>
            <a:r>
              <a:rPr lang="en-US" altLang="zh-CN" b="1"/>
              <a:t>1</a:t>
            </a:r>
            <a:r>
              <a:rPr lang="zh-CN" altLang="en-US" b="1" dirty="0"/>
              <a:t>）  </a:t>
            </a:r>
            <a:r>
              <a:rPr lang="en-US" altLang="zh-CN" b="1"/>
              <a:t>SSST</a:t>
            </a:r>
            <a:r>
              <a:rPr lang="zh-CN" altLang="en-US" b="1" dirty="0"/>
              <a:t>项目</a:t>
            </a:r>
            <a:endParaRPr lang="zh-CN" altLang="en-US" b="1" dirty="0"/>
          </a:p>
        </p:txBody>
      </p:sp>
      <p:sp>
        <p:nvSpPr>
          <p:cNvPr id="157699" name="文本占位符 157698"/>
          <p:cNvSpPr>
            <a:spLocks noGrp="1"/>
          </p:cNvSpPr>
          <p:nvPr>
            <p:ph type="body" idx="1"/>
          </p:nvPr>
        </p:nvSpPr>
        <p:spPr>
          <a:ln/>
        </p:spPr>
        <p:txBody>
          <a:bodyPr/>
          <a:p>
            <a:pPr>
              <a:lnSpc>
                <a:spcPct val="80000"/>
              </a:lnSpc>
            </a:pPr>
            <a:r>
              <a:rPr lang="zh-CN" altLang="en-US" sz="2800" dirty="0"/>
              <a:t>“山狗”超音速掠海靶弹（</a:t>
            </a:r>
            <a:r>
              <a:rPr lang="en-US" altLang="zh-CN" sz="2800"/>
              <a:t>SSST</a:t>
            </a:r>
            <a:r>
              <a:rPr lang="zh-CN" altLang="en-US" sz="2800" dirty="0"/>
              <a:t>），即</a:t>
            </a:r>
            <a:r>
              <a:rPr lang="en-US" altLang="zh-CN" sz="2800"/>
              <a:t>GQM-163A</a:t>
            </a:r>
            <a:r>
              <a:rPr lang="zh-CN" altLang="en-US" sz="2800" dirty="0"/>
              <a:t>，正在由海军航空武器司令部研制，提供给美国海军以满足</a:t>
            </a:r>
            <a:r>
              <a:rPr lang="en-US" altLang="zh-CN" sz="2800"/>
              <a:t>21</a:t>
            </a:r>
            <a:r>
              <a:rPr lang="zh-CN" altLang="en-US" sz="2800" dirty="0"/>
              <a:t>世纪舰队训练和武器系统测试，主要模拟反舰巡航导弹。</a:t>
            </a:r>
            <a:endParaRPr lang="zh-CN" altLang="en-US" sz="2800" dirty="0"/>
          </a:p>
          <a:p>
            <a:pPr>
              <a:lnSpc>
                <a:spcPct val="80000"/>
              </a:lnSpc>
            </a:pPr>
            <a:r>
              <a:rPr lang="zh-CN" altLang="en-US" sz="2800" dirty="0"/>
              <a:t>海军的</a:t>
            </a:r>
            <a:r>
              <a:rPr lang="en-US" altLang="zh-CN" sz="2800"/>
              <a:t>GQM-163A</a:t>
            </a:r>
            <a:r>
              <a:rPr lang="zh-CN" altLang="en-US" sz="2800" dirty="0"/>
              <a:t>性能需要拓展在高速和低空的飞行，仅有吸气式发动机作为动力装置能满足要求。喷气动力公司的</a:t>
            </a:r>
            <a:r>
              <a:rPr lang="en-US" altLang="zh-CN" sz="2800"/>
              <a:t>MARC R282</a:t>
            </a:r>
            <a:r>
              <a:rPr lang="zh-CN" altLang="en-US" sz="2800" dirty="0"/>
              <a:t>发动机是基于流量可调的冲压发动机（</a:t>
            </a:r>
            <a:r>
              <a:rPr lang="en-US" altLang="zh-CN" sz="2800"/>
              <a:t>VFDR</a:t>
            </a:r>
            <a:r>
              <a:rPr lang="zh-CN" altLang="en-US" sz="2800" dirty="0"/>
              <a:t>）</a:t>
            </a:r>
            <a:endParaRPr lang="zh-CN" altLang="en-US" sz="2800" dirty="0"/>
          </a:p>
          <a:p>
            <a:pPr>
              <a:lnSpc>
                <a:spcPct val="80000"/>
              </a:lnSpc>
            </a:pPr>
            <a:r>
              <a:rPr lang="zh-CN" altLang="en-US" sz="2800" dirty="0"/>
              <a:t>可分离的</a:t>
            </a:r>
            <a:r>
              <a:rPr lang="en-US" altLang="zh-CN" sz="2800"/>
              <a:t>Mk-70</a:t>
            </a:r>
            <a:r>
              <a:rPr lang="zh-CN" altLang="en-US" sz="2800" dirty="0"/>
              <a:t>一级助推器将导弹加速至冲压发动机的接力马赫数，大于</a:t>
            </a:r>
            <a:r>
              <a:rPr lang="en-US" altLang="zh-CN" sz="2800"/>
              <a:t>2.3Ma</a:t>
            </a:r>
            <a:r>
              <a:rPr lang="zh-CN" altLang="en-US" sz="2800" dirty="0"/>
              <a:t>，而后冲压发动机燃气发生器点火为续航工作提供燃料。</a:t>
            </a:r>
            <a:endParaRPr lang="zh-CN" alt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8724" name="图片 158723"/>
          <p:cNvPicPr>
            <a:picLocks noChangeAspect="1"/>
          </p:cNvPicPr>
          <p:nvPr/>
        </p:nvPicPr>
        <p:blipFill>
          <a:blip r:embed="rId1"/>
          <a:srcRect l="545" b="1724"/>
          <a:stretch>
            <a:fillRect/>
          </a:stretch>
        </p:blipFill>
        <p:spPr>
          <a:xfrm>
            <a:off x="0" y="476250"/>
            <a:ext cx="9144000" cy="4749800"/>
          </a:xfrm>
          <a:prstGeom prst="rect">
            <a:avLst/>
          </a:prstGeom>
          <a:noFill/>
          <a:ln w="9525">
            <a:noFill/>
          </a:ln>
        </p:spPr>
      </p:pic>
      <p:sp>
        <p:nvSpPr>
          <p:cNvPr id="158725" name="矩形 158724"/>
          <p:cNvSpPr/>
          <p:nvPr/>
        </p:nvSpPr>
        <p:spPr>
          <a:xfrm>
            <a:off x="2411413" y="5589588"/>
            <a:ext cx="3949700" cy="457200"/>
          </a:xfrm>
          <a:prstGeom prst="rect">
            <a:avLst/>
          </a:prstGeom>
          <a:noFill/>
          <a:ln w="9525">
            <a:noFill/>
          </a:ln>
        </p:spPr>
        <p:txBody>
          <a:bodyPr wrap="none" anchor="t" anchorCtr="0">
            <a:spAutoFit/>
          </a:bodyPr>
          <a:p>
            <a:r>
              <a:rPr lang="en-US" altLang="zh-CN" i="1">
                <a:latin typeface="Times New Roman" panose="02020603050405020304" pitchFamily="18" charset="0"/>
              </a:rPr>
              <a:t>1 –SSST Missile Configuration</a:t>
            </a:r>
            <a:endParaRPr lang="en-US" altLang="zh-CN" i="1">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37889"/>
          <p:cNvSpPr>
            <a:spLocks noGrp="1"/>
          </p:cNvSpPr>
          <p:nvPr>
            <p:ph type="title"/>
          </p:nvPr>
        </p:nvSpPr>
        <p:spPr>
          <a:ln/>
        </p:spPr>
        <p:txBody>
          <a:bodyPr anchor="ctr" anchorCtr="0"/>
          <a:p>
            <a:pPr algn="l"/>
            <a:r>
              <a:rPr lang="zh-CN" altLang="en-US" sz="5400" b="1" dirty="0">
                <a:solidFill>
                  <a:srgbClr val="FF0000"/>
                </a:solidFill>
                <a:ea typeface="黑体" panose="02010609060101010101" pitchFamily="2" charset="-122"/>
              </a:rPr>
              <a:t>二、世界各国发展历史</a:t>
            </a:r>
            <a:endParaRPr lang="zh-CN" altLang="en-US" sz="5400" b="1">
              <a:solidFill>
                <a:srgbClr val="FF0000"/>
              </a:solidFill>
              <a:ea typeface="黑体" panose="02010609060101010101" pitchFamily="2" charset="-122"/>
            </a:endParaRPr>
          </a:p>
        </p:txBody>
      </p:sp>
      <p:sp>
        <p:nvSpPr>
          <p:cNvPr id="37891" name="文本占位符 37890"/>
          <p:cNvSpPr>
            <a:spLocks noGrp="1"/>
          </p:cNvSpPr>
          <p:nvPr>
            <p:ph type="body" idx="1"/>
          </p:nvPr>
        </p:nvSpPr>
        <p:spPr>
          <a:xfrm>
            <a:off x="755650" y="1981200"/>
            <a:ext cx="7777163" cy="4114800"/>
          </a:xfrm>
          <a:ln/>
        </p:spPr>
        <p:txBody>
          <a:bodyPr/>
          <a:p>
            <a:pPr marL="0" indent="628650">
              <a:lnSpc>
                <a:spcPct val="90000"/>
              </a:lnSpc>
              <a:buSzPct val="200000"/>
              <a:buNone/>
            </a:pPr>
            <a:r>
              <a:rPr lang="zh-CN" altLang="en-US" sz="2400" dirty="0"/>
              <a:t>冲压发动机的工作原理是由法国科学家雷内</a:t>
            </a:r>
            <a:r>
              <a:rPr lang="en-US" altLang="zh-CN" sz="2400">
                <a:latin typeface="Times New Roman" panose="02020603050405020304" pitchFamily="18" charset="0"/>
              </a:rPr>
              <a:t>•</a:t>
            </a:r>
            <a:r>
              <a:rPr lang="zh-CN" altLang="en-US" sz="2400" dirty="0"/>
              <a:t>劳伦于</a:t>
            </a:r>
            <a:r>
              <a:rPr lang="en-US" altLang="zh-CN" sz="2400"/>
              <a:t>1913</a:t>
            </a:r>
            <a:r>
              <a:rPr lang="zh-CN" altLang="en-US" sz="2400" dirty="0"/>
              <a:t>年提出的。由于当时的条件限制，在很长的时间内没有取得进展，到四十年代仍处于探索性研究阶段。火箭冲压组合发动机的概念自提出以来，美、苏等国随后就进行了大量的理论和试验研究工作。在</a:t>
            </a:r>
            <a:r>
              <a:rPr lang="en-US" altLang="zh-CN" sz="2400"/>
              <a:t>1974</a:t>
            </a:r>
            <a:r>
              <a:rPr lang="zh-CN" altLang="en-US" sz="2400" dirty="0"/>
              <a:t>年的中东战争中，苏制</a:t>
            </a:r>
            <a:r>
              <a:rPr lang="en-US" altLang="zh-CN" sz="2400"/>
              <a:t>SAM-6</a:t>
            </a:r>
            <a:r>
              <a:rPr lang="zh-CN" altLang="en-US" sz="2400" dirty="0"/>
              <a:t>地空导弹的出色表演，使得各国对固体管道火箭技术产生了新的兴趣。美国、苏联均进行了探索性的研究工作。但在六十年代初期进展不大。在研制中存在一系列技术难题，如进气道效率低、推进剂能量偏低等，使整体式固体火箭冲压发动机的性能、重量、体积都不尽如人意，这些不足往往抵消了此种发动机高比冲的好处。</a:t>
            </a:r>
            <a:endParaRPr lang="zh-CN" altLang="en-US" sz="2400" dirty="0"/>
          </a:p>
          <a:p>
            <a:pPr marL="0" indent="628650">
              <a:lnSpc>
                <a:spcPct val="90000"/>
              </a:lnSpc>
              <a:buSzPct val="200000"/>
            </a:pPr>
            <a:endParaRPr lang="zh-CN" altLang="en-US"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2" name="图片 73731"/>
          <p:cNvPicPr>
            <a:picLocks noChangeAspect="1"/>
          </p:cNvPicPr>
          <p:nvPr/>
        </p:nvPicPr>
        <p:blipFill>
          <a:blip r:embed="rId1"/>
          <a:stretch>
            <a:fillRect/>
          </a:stretch>
        </p:blipFill>
        <p:spPr>
          <a:xfrm>
            <a:off x="0" y="1557338"/>
            <a:ext cx="9144000" cy="3617912"/>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9748" name="图片 159747"/>
          <p:cNvPicPr>
            <a:picLocks noChangeAspect="1"/>
          </p:cNvPicPr>
          <p:nvPr/>
        </p:nvPicPr>
        <p:blipFill>
          <a:blip r:embed="rId1"/>
          <a:stretch>
            <a:fillRect/>
          </a:stretch>
        </p:blipFill>
        <p:spPr>
          <a:xfrm>
            <a:off x="0" y="476250"/>
            <a:ext cx="9144000" cy="4583113"/>
          </a:xfrm>
          <a:prstGeom prst="rect">
            <a:avLst/>
          </a:prstGeom>
          <a:noFill/>
          <a:ln w="9525">
            <a:noFill/>
          </a:ln>
        </p:spPr>
      </p:pic>
      <p:sp>
        <p:nvSpPr>
          <p:cNvPr id="159749" name="矩形 159748"/>
          <p:cNvSpPr/>
          <p:nvPr/>
        </p:nvSpPr>
        <p:spPr>
          <a:xfrm>
            <a:off x="2700338" y="5516563"/>
            <a:ext cx="3736975" cy="457200"/>
          </a:xfrm>
          <a:prstGeom prst="rect">
            <a:avLst/>
          </a:prstGeom>
          <a:noFill/>
          <a:ln w="9525">
            <a:noFill/>
          </a:ln>
        </p:spPr>
        <p:txBody>
          <a:bodyPr wrap="none" anchor="t" anchorCtr="0">
            <a:spAutoFit/>
          </a:bodyPr>
          <a:p>
            <a:r>
              <a:rPr lang="en-US" altLang="zh-CN" i="1">
                <a:latin typeface="Times New Roman" panose="02020603050405020304" pitchFamily="18" charset="0"/>
              </a:rPr>
              <a:t>Representative SSST Mission</a:t>
            </a:r>
            <a:endParaRPr lang="en-US" altLang="zh-CN" i="1">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72" name="图片 160771"/>
          <p:cNvPicPr>
            <a:picLocks noChangeAspect="1"/>
          </p:cNvPicPr>
          <p:nvPr/>
        </p:nvPicPr>
        <p:blipFill>
          <a:blip r:embed="rId1"/>
          <a:srcRect l="2661" r="887"/>
          <a:stretch>
            <a:fillRect/>
          </a:stretch>
        </p:blipFill>
        <p:spPr>
          <a:xfrm>
            <a:off x="0" y="0"/>
            <a:ext cx="9144000" cy="5299075"/>
          </a:xfrm>
          <a:prstGeom prst="rect">
            <a:avLst/>
          </a:prstGeom>
          <a:noFill/>
          <a:ln w="9525">
            <a:noFill/>
          </a:ln>
        </p:spPr>
      </p:pic>
      <p:sp>
        <p:nvSpPr>
          <p:cNvPr id="160773" name="矩形 160772"/>
          <p:cNvSpPr/>
          <p:nvPr/>
        </p:nvSpPr>
        <p:spPr>
          <a:xfrm>
            <a:off x="3059113" y="5445125"/>
            <a:ext cx="2733675" cy="457200"/>
          </a:xfrm>
          <a:prstGeom prst="rect">
            <a:avLst/>
          </a:prstGeom>
          <a:noFill/>
          <a:ln w="9525">
            <a:noFill/>
          </a:ln>
        </p:spPr>
        <p:txBody>
          <a:bodyPr wrap="none" anchor="t" anchorCtr="0">
            <a:spAutoFit/>
          </a:bodyPr>
          <a:p>
            <a:r>
              <a:rPr lang="en-US" altLang="zh-CN">
                <a:latin typeface="Times New Roman" panose="02020603050405020304" pitchFamily="18" charset="0"/>
              </a:rPr>
              <a:t>MARC R282</a:t>
            </a:r>
            <a:r>
              <a:rPr lang="zh-CN" altLang="en-US" dirty="0">
                <a:latin typeface="Times New Roman" panose="02020603050405020304" pitchFamily="18" charset="0"/>
              </a:rPr>
              <a:t>发动机</a:t>
            </a:r>
            <a:endParaRPr lang="zh-CN" altLang="en-US" dirty="0">
              <a:latin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4" name="标题 161793"/>
          <p:cNvSpPr>
            <a:spLocks noGrp="1"/>
          </p:cNvSpPr>
          <p:nvPr>
            <p:ph type="title"/>
          </p:nvPr>
        </p:nvSpPr>
        <p:spPr>
          <a:ln/>
        </p:spPr>
        <p:txBody>
          <a:bodyPr anchor="ctr" anchorCtr="0"/>
          <a:p>
            <a:r>
              <a:rPr lang="en-US" altLang="zh-CN" b="1"/>
              <a:t>A</a:t>
            </a:r>
            <a:r>
              <a:rPr lang="en-US" altLang="zh-CN"/>
              <a:t> MARC R282</a:t>
            </a:r>
            <a:r>
              <a:rPr lang="zh-CN" altLang="en-US" dirty="0"/>
              <a:t>冲压发动机</a:t>
            </a:r>
            <a:endParaRPr lang="zh-CN" altLang="en-US" dirty="0"/>
          </a:p>
        </p:txBody>
      </p:sp>
      <p:sp>
        <p:nvSpPr>
          <p:cNvPr id="161795" name="文本占位符 161794"/>
          <p:cNvSpPr>
            <a:spLocks noGrp="1"/>
          </p:cNvSpPr>
          <p:nvPr>
            <p:ph type="body" idx="1"/>
          </p:nvPr>
        </p:nvSpPr>
        <p:spPr>
          <a:xfrm>
            <a:off x="684213" y="1628775"/>
            <a:ext cx="7991475" cy="4895850"/>
          </a:xfrm>
          <a:ln/>
        </p:spPr>
        <p:txBody>
          <a:bodyPr/>
          <a:p>
            <a:pPr>
              <a:lnSpc>
                <a:spcPct val="80000"/>
              </a:lnSpc>
            </a:pPr>
            <a:r>
              <a:rPr lang="zh-CN" altLang="en-US" sz="2400" dirty="0"/>
              <a:t>燃气发生器，由两段分离的钢壳体组成，端面燃烧药柱使用的燃料为</a:t>
            </a:r>
            <a:r>
              <a:rPr lang="en-US" altLang="zh-CN" sz="2400"/>
              <a:t>ARCADENE 428</a:t>
            </a:r>
            <a:r>
              <a:rPr lang="zh-CN" altLang="en-US" sz="2400" dirty="0"/>
              <a:t>，由</a:t>
            </a:r>
            <a:r>
              <a:rPr lang="en-US" altLang="zh-CN" sz="2400"/>
              <a:t>HTPB</a:t>
            </a:r>
            <a:r>
              <a:rPr lang="zh-CN" altLang="en-US" sz="2400" dirty="0"/>
              <a:t>粘合剂、过氯酸铵氧化剂和燃料组成。药柱由橡胶包裹，通过加固承受</a:t>
            </a:r>
            <a:r>
              <a:rPr lang="en-US" altLang="zh-CN" sz="2400"/>
              <a:t>28g</a:t>
            </a:r>
            <a:r>
              <a:rPr lang="zh-CN" altLang="en-US" sz="2400" dirty="0"/>
              <a:t>的轴向过载要求。总的装药量为</a:t>
            </a:r>
            <a:r>
              <a:rPr lang="en-US" altLang="zh-CN" sz="2400"/>
              <a:t>226.796kg</a:t>
            </a:r>
            <a:r>
              <a:rPr lang="zh-CN" altLang="en-US" sz="2400" dirty="0"/>
              <a:t>。从燃气发生器到燃烧室的燃料控制通过调节装置完成。线型的电动装置用于驱动圆柱型活塞进入流场中，对流动面积进行有效控制。冲压发动机燃烧室由钢制成，用铸件进行绝热。</a:t>
            </a:r>
            <a:endParaRPr lang="zh-CN" altLang="en-US" sz="2400" dirty="0"/>
          </a:p>
          <a:p>
            <a:pPr>
              <a:lnSpc>
                <a:spcPct val="80000"/>
              </a:lnSpc>
            </a:pPr>
            <a:r>
              <a:rPr lang="en-US" altLang="zh-CN" sz="2400"/>
              <a:t>4</a:t>
            </a:r>
            <a:r>
              <a:rPr lang="zh-CN" altLang="en-US" sz="2400" dirty="0"/>
              <a:t>个二元进气道进，气道由钢制成，含有排气孔、排气增压和</a:t>
            </a:r>
            <a:r>
              <a:rPr lang="en-US" altLang="zh-CN" sz="2400"/>
              <a:t>V</a:t>
            </a:r>
            <a:r>
              <a:rPr lang="zh-CN" altLang="en-US" sz="2400" dirty="0"/>
              <a:t>型分流器。</a:t>
            </a:r>
            <a:endParaRPr lang="zh-CN" altLang="en-US" sz="2400" dirty="0"/>
          </a:p>
          <a:p>
            <a:pPr>
              <a:lnSpc>
                <a:spcPct val="80000"/>
              </a:lnSpc>
            </a:pPr>
            <a:r>
              <a:rPr lang="zh-CN" altLang="en-US" sz="2400" dirty="0"/>
              <a:t>包括仪器的级间段、节流控制阀和燃料喷孔、燃烧室和冲压喷管。</a:t>
            </a:r>
            <a:endParaRPr lang="zh-CN" altLang="en-US" sz="2400" dirty="0"/>
          </a:p>
          <a:p>
            <a:pPr>
              <a:lnSpc>
                <a:spcPct val="80000"/>
              </a:lnSpc>
            </a:pPr>
            <a:r>
              <a:rPr lang="zh-CN" altLang="en-US" sz="2400" dirty="0"/>
              <a:t>发动机直径为</a:t>
            </a:r>
            <a:r>
              <a:rPr lang="en-US" altLang="zh-CN" sz="2400"/>
              <a:t>350.52mm</a:t>
            </a:r>
            <a:endParaRPr lang="en-US" altLang="zh-CN" sz="2400"/>
          </a:p>
          <a:p>
            <a:pPr>
              <a:lnSpc>
                <a:spcPct val="80000"/>
              </a:lnSpc>
            </a:pPr>
            <a:r>
              <a:rPr lang="zh-CN" altLang="en-US" sz="2400" dirty="0"/>
              <a:t>长度为</a:t>
            </a:r>
            <a:r>
              <a:rPr lang="en-US" altLang="zh-CN" sz="2400"/>
              <a:t>3403.6mm</a:t>
            </a:r>
            <a:endParaRPr lang="en-US" altLang="zh-CN"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标题 162817"/>
          <p:cNvSpPr>
            <a:spLocks noGrp="1"/>
          </p:cNvSpPr>
          <p:nvPr>
            <p:ph type="title"/>
          </p:nvPr>
        </p:nvSpPr>
        <p:spPr>
          <a:ln/>
        </p:spPr>
        <p:txBody>
          <a:bodyPr anchor="ctr" anchorCtr="0"/>
          <a:p>
            <a:r>
              <a:rPr lang="en-US" altLang="zh-CN" b="1"/>
              <a:t>B  SSST</a:t>
            </a:r>
            <a:r>
              <a:rPr lang="zh-CN" altLang="en-US" b="1" dirty="0"/>
              <a:t>研制试验</a:t>
            </a:r>
            <a:endParaRPr lang="zh-CN" altLang="en-US" b="1" dirty="0"/>
          </a:p>
        </p:txBody>
      </p:sp>
      <p:sp>
        <p:nvSpPr>
          <p:cNvPr id="162819" name="文本占位符 162818"/>
          <p:cNvSpPr>
            <a:spLocks noGrp="1"/>
          </p:cNvSpPr>
          <p:nvPr>
            <p:ph type="body" idx="1"/>
          </p:nvPr>
        </p:nvSpPr>
        <p:spPr>
          <a:ln/>
        </p:spPr>
        <p:txBody>
          <a:bodyPr/>
          <a:p>
            <a:r>
              <a:rPr lang="en-US" altLang="zh-CN" sz="2800"/>
              <a:t>MARC-R282</a:t>
            </a:r>
            <a:r>
              <a:rPr lang="zh-CN" altLang="en-US" sz="2800" dirty="0"/>
              <a:t>发动机的研制试验分成重要阶段（包括静态和直连试验）、飞行设计验证阶段（包括发动机性能验证和环境试验）。除了发动机试验，还进行进气道风洞试验验证飞行上进气道的性能。对富燃料燃气发生器进行了危险性试验，包括子弹撞击、大裂纹和类试验圆柱（飞行终止装置的震动）。最终，进行了两发无控弹道飞行以评估助推器性能、转级至冲压工作状态和自由飞行特性。</a:t>
            </a:r>
            <a:endParaRPr lang="zh-CN" alt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44" name="图片 163843"/>
          <p:cNvPicPr>
            <a:picLocks noChangeAspect="1"/>
          </p:cNvPicPr>
          <p:nvPr/>
        </p:nvPicPr>
        <p:blipFill>
          <a:blip r:embed="rId1"/>
          <a:stretch>
            <a:fillRect/>
          </a:stretch>
        </p:blipFill>
        <p:spPr>
          <a:xfrm>
            <a:off x="0" y="0"/>
            <a:ext cx="9144000" cy="6853238"/>
          </a:xfrm>
          <a:prstGeom prst="rect">
            <a:avLst/>
          </a:prstGeom>
          <a:noFill/>
          <a:ln w="9525">
            <a:noFill/>
          </a:ln>
        </p:spPr>
      </p:pic>
      <p:sp>
        <p:nvSpPr>
          <p:cNvPr id="163845" name="矩形 163844"/>
          <p:cNvSpPr/>
          <p:nvPr/>
        </p:nvSpPr>
        <p:spPr>
          <a:xfrm>
            <a:off x="3419475" y="476250"/>
            <a:ext cx="4572000" cy="822325"/>
          </a:xfrm>
          <a:prstGeom prst="rect">
            <a:avLst/>
          </a:prstGeom>
          <a:noFill/>
          <a:ln w="9525">
            <a:noFill/>
          </a:ln>
        </p:spPr>
        <p:txBody>
          <a:bodyPr>
            <a:spAutoFit/>
          </a:bodyPr>
          <a:p>
            <a:r>
              <a:rPr lang="en-US" altLang="zh-CN" i="1">
                <a:latin typeface="Times New Roman" panose="02020603050405020304" pitchFamily="18" charset="0"/>
              </a:rPr>
              <a:t>Typical Gas Generator Static Test</a:t>
            </a:r>
            <a:endParaRPr lang="en-US" altLang="zh-CN" i="1">
              <a:latin typeface="Times New Roman" panose="02020603050405020304" pitchFamily="18" charset="0"/>
            </a:endParaRPr>
          </a:p>
          <a:p>
            <a:r>
              <a:rPr lang="en-US" altLang="zh-CN" i="1">
                <a:latin typeface="Times New Roman" panose="02020603050405020304" pitchFamily="18" charset="0"/>
              </a:rPr>
              <a:t>Setup</a:t>
            </a:r>
            <a:endParaRPr lang="en-US" altLang="zh-CN" i="1">
              <a:latin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8" name="图片 164867"/>
          <p:cNvPicPr>
            <a:picLocks noChangeAspect="1"/>
          </p:cNvPicPr>
          <p:nvPr/>
        </p:nvPicPr>
        <p:blipFill>
          <a:blip r:embed="rId1"/>
          <a:stretch>
            <a:fillRect/>
          </a:stretch>
        </p:blipFill>
        <p:spPr>
          <a:xfrm>
            <a:off x="0" y="0"/>
            <a:ext cx="7885113" cy="6896100"/>
          </a:xfrm>
          <a:prstGeom prst="rect">
            <a:avLst/>
          </a:prstGeom>
          <a:noFill/>
          <a:ln w="9525">
            <a:noFill/>
          </a:ln>
        </p:spPr>
      </p:pic>
      <p:sp>
        <p:nvSpPr>
          <p:cNvPr id="164869" name="文本框 164868"/>
          <p:cNvSpPr txBox="1"/>
          <p:nvPr/>
        </p:nvSpPr>
        <p:spPr>
          <a:xfrm>
            <a:off x="8343900" y="1125538"/>
            <a:ext cx="549275" cy="4824412"/>
          </a:xfrm>
          <a:prstGeom prst="rect">
            <a:avLst/>
          </a:prstGeom>
          <a:noFill/>
          <a:ln w="9525">
            <a:noFill/>
          </a:ln>
        </p:spPr>
        <p:txBody>
          <a:bodyPr vert="eaVert">
            <a:spAutoFit/>
          </a:bodyPr>
          <a:p>
            <a:pPr>
              <a:spcBef>
                <a:spcPct val="50000"/>
              </a:spcBef>
            </a:pPr>
            <a:r>
              <a:rPr lang="en-US" altLang="zh-CN" i="1">
                <a:latin typeface="Times New Roman" panose="02020603050405020304" pitchFamily="18" charset="0"/>
              </a:rPr>
              <a:t>SSST Connected-Pipe Test Setup</a:t>
            </a:r>
            <a:endParaRPr lang="en-US" altLang="zh-CN" i="1">
              <a:latin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5892" name="图片 165891"/>
          <p:cNvPicPr>
            <a:picLocks noChangeAspect="1"/>
          </p:cNvPicPr>
          <p:nvPr/>
        </p:nvPicPr>
        <p:blipFill>
          <a:blip r:embed="rId1"/>
          <a:stretch>
            <a:fillRect/>
          </a:stretch>
        </p:blipFill>
        <p:spPr>
          <a:xfrm>
            <a:off x="0" y="333375"/>
            <a:ext cx="9144000" cy="4029075"/>
          </a:xfrm>
          <a:prstGeom prst="rect">
            <a:avLst/>
          </a:prstGeom>
          <a:noFill/>
          <a:ln w="9525">
            <a:noFill/>
          </a:ln>
        </p:spPr>
      </p:pic>
      <p:sp>
        <p:nvSpPr>
          <p:cNvPr id="165893" name="矩形 165892"/>
          <p:cNvSpPr/>
          <p:nvPr/>
        </p:nvSpPr>
        <p:spPr>
          <a:xfrm>
            <a:off x="2339975" y="5157788"/>
            <a:ext cx="3940175" cy="457200"/>
          </a:xfrm>
          <a:prstGeom prst="rect">
            <a:avLst/>
          </a:prstGeom>
          <a:noFill/>
          <a:ln w="9525">
            <a:noFill/>
          </a:ln>
        </p:spPr>
        <p:txBody>
          <a:bodyPr wrap="none" anchor="t" anchorCtr="0">
            <a:spAutoFit/>
          </a:bodyPr>
          <a:p>
            <a:r>
              <a:rPr lang="en-US" altLang="zh-CN" i="1">
                <a:latin typeface="Times New Roman" panose="02020603050405020304" pitchFamily="18" charset="0"/>
              </a:rPr>
              <a:t>SSST Inlet Wind Tunnel Model</a:t>
            </a:r>
            <a:endParaRPr lang="en-US" altLang="zh-CN" i="1">
              <a:latin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6914" name="标题 166913"/>
          <p:cNvSpPr>
            <a:spLocks noGrp="1"/>
          </p:cNvSpPr>
          <p:nvPr>
            <p:ph type="title"/>
          </p:nvPr>
        </p:nvSpPr>
        <p:spPr>
          <a:xfrm>
            <a:off x="611188" y="188913"/>
            <a:ext cx="7772400" cy="1143000"/>
          </a:xfrm>
          <a:ln/>
        </p:spPr>
        <p:txBody>
          <a:bodyPr anchor="ctr" anchorCtr="0"/>
          <a:p>
            <a:r>
              <a:rPr lang="en-US" altLang="zh-CN" b="1" u="sng"/>
              <a:t>SSST</a:t>
            </a:r>
            <a:r>
              <a:rPr lang="zh-CN" altLang="en-US" b="1" u="sng" dirty="0"/>
              <a:t>验证试验</a:t>
            </a:r>
            <a:r>
              <a:rPr lang="zh-CN" altLang="en-US" dirty="0"/>
              <a:t> </a:t>
            </a:r>
            <a:endParaRPr lang="zh-CN" altLang="en-US" dirty="0"/>
          </a:p>
        </p:txBody>
      </p:sp>
      <p:pic>
        <p:nvPicPr>
          <p:cNvPr id="166916" name="图片 166915"/>
          <p:cNvPicPr>
            <a:picLocks noChangeAspect="1"/>
          </p:cNvPicPr>
          <p:nvPr/>
        </p:nvPicPr>
        <p:blipFill>
          <a:blip r:embed="rId1"/>
          <a:stretch>
            <a:fillRect/>
          </a:stretch>
        </p:blipFill>
        <p:spPr>
          <a:xfrm>
            <a:off x="1187450" y="1052513"/>
            <a:ext cx="6840538" cy="552450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8055" name="标题 168054"/>
          <p:cNvSpPr>
            <a:spLocks noGrp="1"/>
          </p:cNvSpPr>
          <p:nvPr>
            <p:ph type="title"/>
          </p:nvPr>
        </p:nvSpPr>
        <p:spPr>
          <a:ln/>
        </p:spPr>
        <p:txBody>
          <a:bodyPr anchor="ctr" anchorCtr="0"/>
          <a:p>
            <a:r>
              <a:rPr lang="en-US" altLang="zh-CN" b="1"/>
              <a:t>C  SSST</a:t>
            </a:r>
            <a:r>
              <a:rPr lang="zh-CN" altLang="en-US" b="1" dirty="0"/>
              <a:t>飞行试验计划</a:t>
            </a:r>
            <a:endParaRPr lang="zh-CN" altLang="en-US" b="1" dirty="0"/>
          </a:p>
        </p:txBody>
      </p:sp>
      <p:graphicFrame>
        <p:nvGraphicFramePr>
          <p:cNvPr id="168058" name="内容占位符 168057"/>
          <p:cNvGraphicFramePr/>
          <p:nvPr>
            <p:ph idx="1"/>
          </p:nvPr>
        </p:nvGraphicFramePr>
        <p:xfrm>
          <a:off x="685800" y="1981200"/>
          <a:ext cx="7772400" cy="4295775"/>
        </p:xfrm>
        <a:graphic>
          <a:graphicData uri="http://schemas.openxmlformats.org/drawingml/2006/table">
            <a:tbl>
              <a:tblPr/>
              <a:tblGrid>
                <a:gridCol w="892175"/>
                <a:gridCol w="3692525"/>
                <a:gridCol w="3187700"/>
              </a:tblGrid>
              <a:tr h="39846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gn="ctr"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飞行</a:t>
                      </a:r>
                      <a:endParaRPr lang="zh-CN" altLang="en-US" sz="16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gn="ctr"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目  的</a:t>
                      </a:r>
                      <a:endParaRPr lang="zh-CN" altLang="en-US" sz="16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algn="ctr"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结  果</a:t>
                      </a:r>
                      <a:endParaRPr lang="zh-CN" altLang="en-US" sz="16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4452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EDM-1</a:t>
                      </a:r>
                      <a:endParaRPr lang="zh-CN" altLang="en-US" sz="160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部件性能、惯性和</a:t>
                      </a:r>
                      <a:r>
                        <a:rPr lang="en-US" altLang="zh-CN" sz="1600">
                          <a:latin typeface="宋体" panose="02010600030101010101" pitchFamily="2" charset="-122"/>
                          <a:cs typeface="Times New Roman" panose="02020603050405020304" pitchFamily="18" charset="0"/>
                        </a:rPr>
                        <a:t>GPS</a:t>
                      </a:r>
                      <a:r>
                        <a:rPr lang="zh-CN" altLang="en-US" sz="1600" dirty="0">
                          <a:latin typeface="宋体" panose="02010600030101010101" pitchFamily="2" charset="-122"/>
                          <a:cs typeface="Times New Roman" panose="02020603050405020304" pitchFamily="18" charset="0"/>
                        </a:rPr>
                        <a:t>导航、</a:t>
                      </a:r>
                      <a:r>
                        <a:rPr lang="en-US" altLang="zh-CN" sz="1600">
                          <a:latin typeface="宋体" panose="02010600030101010101" pitchFamily="2" charset="-122"/>
                          <a:cs typeface="Times New Roman" panose="02020603050405020304" pitchFamily="18" charset="0"/>
                        </a:rPr>
                        <a:t>91.44m</a:t>
                      </a:r>
                      <a:r>
                        <a:rPr lang="zh-CN" altLang="en-US" sz="1600" dirty="0">
                          <a:latin typeface="宋体" panose="02010600030101010101" pitchFamily="2" charset="-122"/>
                          <a:cs typeface="Times New Roman" panose="02020603050405020304" pitchFamily="18" charset="0"/>
                        </a:rPr>
                        <a:t>巡航、进行了一次滚转</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完成所有任务，但进气道压强数据中途丢失</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23912">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EDM-2</a:t>
                      </a:r>
                      <a:endParaRPr lang="zh-CN" altLang="en-US" sz="160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30.48m</a:t>
                      </a:r>
                      <a:r>
                        <a:rPr lang="zh-CN" altLang="en-US" sz="1600" dirty="0">
                          <a:latin typeface="宋体" panose="02010600030101010101" pitchFamily="2" charset="-122"/>
                          <a:cs typeface="Times New Roman" panose="02020603050405020304" pitchFamily="18" charset="0"/>
                        </a:rPr>
                        <a:t>高度、激光高度计获取数据、</a:t>
                      </a:r>
                      <a:r>
                        <a:rPr lang="en-US" altLang="zh-CN" sz="1600">
                          <a:latin typeface="宋体" panose="02010600030101010101" pitchFamily="2" charset="-122"/>
                          <a:cs typeface="Times New Roman" panose="02020603050405020304" pitchFamily="18" charset="0"/>
                        </a:rPr>
                        <a:t>5.5g</a:t>
                      </a:r>
                      <a:r>
                        <a:rPr lang="zh-CN" altLang="en-US" sz="1600" dirty="0">
                          <a:latin typeface="宋体" panose="02010600030101010101" pitchFamily="2" charset="-122"/>
                          <a:cs typeface="Times New Roman" panose="02020603050405020304" pitchFamily="18" charset="0"/>
                        </a:rPr>
                        <a:t>的周期性水平转动、</a:t>
                      </a:r>
                      <a:r>
                        <a:rPr lang="en-US" altLang="zh-CN" sz="1600">
                          <a:latin typeface="宋体" panose="02010600030101010101" pitchFamily="2" charset="-122"/>
                          <a:cs typeface="Times New Roman" panose="02020603050405020304" pitchFamily="18" charset="0"/>
                        </a:rPr>
                        <a:t>4g</a:t>
                      </a:r>
                      <a:r>
                        <a:rPr lang="zh-CN" altLang="en-US" sz="1600" dirty="0">
                          <a:latin typeface="宋体" panose="02010600030101010101" pitchFamily="2" charset="-122"/>
                          <a:cs typeface="Times New Roman" panose="02020603050405020304" pitchFamily="18" charset="0"/>
                        </a:rPr>
                        <a:t>的垂直转动</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所有任务点获得验证</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921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EDM-3</a:t>
                      </a:r>
                      <a:endParaRPr lang="zh-CN" altLang="en-US" sz="160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使用激光高度计控制高度至</a:t>
                      </a:r>
                      <a:r>
                        <a:rPr lang="en-US" altLang="zh-CN" sz="1600">
                          <a:latin typeface="宋体" panose="02010600030101010101" pitchFamily="2" charset="-122"/>
                          <a:cs typeface="Times New Roman" panose="02020603050405020304" pitchFamily="18" charset="0"/>
                        </a:rPr>
                        <a:t>9.144m</a:t>
                      </a:r>
                      <a:r>
                        <a:rPr lang="zh-CN" altLang="en-US" sz="1600" dirty="0">
                          <a:latin typeface="宋体" panose="02010600030101010101" pitchFamily="2" charset="-122"/>
                          <a:cs typeface="Times New Roman" panose="02020603050405020304" pitchFamily="18" charset="0"/>
                        </a:rPr>
                        <a:t>、</a:t>
                      </a:r>
                      <a:r>
                        <a:rPr lang="en-US" altLang="zh-CN" sz="1600">
                          <a:latin typeface="宋体" panose="02010600030101010101" pitchFamily="2" charset="-122"/>
                          <a:cs typeface="Times New Roman" panose="02020603050405020304" pitchFamily="18" charset="0"/>
                        </a:rPr>
                        <a:t>10g</a:t>
                      </a:r>
                      <a:r>
                        <a:rPr lang="zh-CN" altLang="en-US" sz="1600" dirty="0">
                          <a:latin typeface="宋体" panose="02010600030101010101" pitchFamily="2" charset="-122"/>
                          <a:cs typeface="Times New Roman" panose="02020603050405020304" pitchFamily="18" charset="0"/>
                        </a:rPr>
                        <a:t>的水平迂回和</a:t>
                      </a:r>
                      <a:r>
                        <a:rPr lang="en-US" altLang="zh-CN" sz="1600">
                          <a:latin typeface="宋体" panose="02010600030101010101" pitchFamily="2" charset="-122"/>
                          <a:cs typeface="Times New Roman" panose="02020603050405020304" pitchFamily="18" charset="0"/>
                        </a:rPr>
                        <a:t>6g</a:t>
                      </a:r>
                      <a:r>
                        <a:rPr lang="zh-CN" altLang="en-US" sz="1600" dirty="0">
                          <a:latin typeface="宋体" panose="02010600030101010101" pitchFamily="2" charset="-122"/>
                          <a:cs typeface="Times New Roman" panose="02020603050405020304" pitchFamily="18" charset="0"/>
                        </a:rPr>
                        <a:t>的组合机动</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所有任务点获得验证、飞行器根据预定计划在冲压发动机工作完成前自毁</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4452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EDM-4</a:t>
                      </a:r>
                      <a:endParaRPr lang="zh-CN" altLang="en-US" sz="160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4.57m</a:t>
                      </a:r>
                      <a:r>
                        <a:rPr lang="zh-CN" altLang="en-US" sz="1600" dirty="0">
                          <a:latin typeface="宋体" panose="02010600030101010101" pitchFamily="2" charset="-122"/>
                          <a:cs typeface="Times New Roman" panose="02020603050405020304" pitchFamily="18" charset="0"/>
                        </a:rPr>
                        <a:t>高度上</a:t>
                      </a:r>
                      <a:r>
                        <a:rPr lang="en-US" altLang="zh-CN" sz="1600">
                          <a:latin typeface="宋体" panose="02010600030101010101" pitchFamily="2" charset="-122"/>
                          <a:cs typeface="Times New Roman" panose="02020603050405020304" pitchFamily="18" charset="0"/>
                        </a:rPr>
                        <a:t>10g</a:t>
                      </a:r>
                      <a:r>
                        <a:rPr lang="zh-CN" altLang="en-US" sz="1600" dirty="0">
                          <a:latin typeface="宋体" panose="02010600030101010101" pitchFamily="2" charset="-122"/>
                          <a:cs typeface="Times New Roman" panose="02020603050405020304" pitchFamily="18" charset="0"/>
                        </a:rPr>
                        <a:t>的迂回及</a:t>
                      </a:r>
                      <a:r>
                        <a:rPr lang="en-US" altLang="zh-CN" sz="1600">
                          <a:latin typeface="宋体" panose="02010600030101010101" pitchFamily="2" charset="-122"/>
                          <a:cs typeface="Times New Roman" panose="02020603050405020304" pitchFamily="18" charset="0"/>
                        </a:rPr>
                        <a:t>11.2g</a:t>
                      </a:r>
                      <a:r>
                        <a:rPr lang="zh-CN" altLang="en-US" sz="1600" dirty="0">
                          <a:latin typeface="宋体" panose="02010600030101010101" pitchFamily="2" charset="-122"/>
                          <a:cs typeface="Times New Roman" panose="02020603050405020304" pitchFamily="18" charset="0"/>
                        </a:rPr>
                        <a:t>的组合机动</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所有任务点获得验证</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921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en-US" altLang="zh-CN" sz="1600">
                          <a:latin typeface="宋体" panose="02010600030101010101" pitchFamily="2" charset="-122"/>
                          <a:cs typeface="Times New Roman" panose="02020603050405020304" pitchFamily="18" charset="0"/>
                        </a:rPr>
                        <a:t>EDM-5</a:t>
                      </a:r>
                      <a:endParaRPr lang="zh-CN" altLang="en-US" sz="160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移动的舰船轨迹点、</a:t>
                      </a:r>
                      <a:r>
                        <a:rPr lang="en-US" altLang="zh-CN" sz="1600">
                          <a:latin typeface="宋体" panose="02010600030101010101" pitchFamily="2" charset="-122"/>
                          <a:cs typeface="Times New Roman" panose="02020603050405020304" pitchFamily="18" charset="0"/>
                        </a:rPr>
                        <a:t>12g</a:t>
                      </a:r>
                      <a:r>
                        <a:rPr lang="zh-CN" altLang="en-US" sz="1600" dirty="0">
                          <a:latin typeface="宋体" panose="02010600030101010101" pitchFamily="2" charset="-122"/>
                          <a:cs typeface="Times New Roman" panose="02020603050405020304" pitchFamily="18" charset="0"/>
                        </a:rPr>
                        <a:t>水平和</a:t>
                      </a:r>
                      <a:r>
                        <a:rPr lang="en-US" altLang="zh-CN" sz="1600">
                          <a:latin typeface="宋体" panose="02010600030101010101" pitchFamily="2" charset="-122"/>
                          <a:cs typeface="Times New Roman" panose="02020603050405020304" pitchFamily="18" charset="0"/>
                        </a:rPr>
                        <a:t>11g</a:t>
                      </a:r>
                      <a:r>
                        <a:rPr lang="zh-CN" altLang="en-US" sz="1600" dirty="0">
                          <a:latin typeface="宋体" panose="02010600030101010101" pitchFamily="2" charset="-122"/>
                          <a:cs typeface="Times New Roman" panose="02020603050405020304" pitchFamily="18" charset="0"/>
                        </a:rPr>
                        <a:t>的组合机动、重点是进气道的机动</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lvl="0" defTabSz="914400">
                        <a:spcBef>
                          <a:spcPct val="0"/>
                        </a:spcBef>
                        <a:buNone/>
                        <a:tabLst>
                          <a:tab pos="2637155" algn="ctr"/>
                          <a:tab pos="3056255" algn="l"/>
                          <a:tab pos="4076700" algn="l"/>
                        </a:tabLst>
                      </a:pPr>
                      <a:r>
                        <a:rPr lang="zh-CN" altLang="en-US" sz="1600" dirty="0">
                          <a:latin typeface="宋体" panose="02010600030101010101" pitchFamily="2" charset="-122"/>
                          <a:cs typeface="Times New Roman" panose="02020603050405020304" pitchFamily="18" charset="0"/>
                        </a:rPr>
                        <a:t>所有任务点获得验证，燃料全部消耗掉、根据指令摧毁目标、转动时进气道魏正裕度</a:t>
                      </a:r>
                      <a:endParaRPr lang="zh-CN" altLang="en-US" sz="1600"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9" name="文本占位符 9218"/>
          <p:cNvSpPr>
            <a:spLocks noGrp="1"/>
          </p:cNvSpPr>
          <p:nvPr>
            <p:ph type="body" idx="1"/>
          </p:nvPr>
        </p:nvSpPr>
        <p:spPr>
          <a:xfrm>
            <a:off x="611188" y="908050"/>
            <a:ext cx="7847012" cy="5416550"/>
          </a:xfrm>
          <a:ln/>
        </p:spPr>
        <p:txBody>
          <a:bodyPr/>
          <a:p>
            <a:pPr marL="0" indent="628650">
              <a:lnSpc>
                <a:spcPct val="90000"/>
              </a:lnSpc>
              <a:buNone/>
            </a:pPr>
            <a:r>
              <a:rPr lang="zh-CN" altLang="en-US" sz="2800" dirty="0"/>
              <a:t>六十年代中期至七十年代是整体式火箭冲压发动机技术取得突破性进展的年代。双用途燃烧室与整体式助推发动机技术的突破、贫氧推进剂研制的进展均为整体式固体火箭冲压发动机的发展提供了技术基础。</a:t>
            </a:r>
            <a:endParaRPr lang="zh-CN" altLang="en-US" sz="2800" dirty="0"/>
          </a:p>
          <a:p>
            <a:pPr marL="0" indent="628650">
              <a:lnSpc>
                <a:spcPct val="90000"/>
              </a:lnSpc>
              <a:buNone/>
            </a:pPr>
            <a:endParaRPr lang="zh-CN" altLang="en-US" sz="2800" dirty="0"/>
          </a:p>
          <a:p>
            <a:pPr marL="0" indent="628650">
              <a:lnSpc>
                <a:spcPct val="90000"/>
              </a:lnSpc>
              <a:buNone/>
            </a:pPr>
            <a:r>
              <a:rPr lang="zh-CN" altLang="en-US" sz="2800" dirty="0"/>
              <a:t>现在，整体式固体火箭冲压发动机的基本技术问题已经解决，但要用到下一代先进导弹上，还有不少工作要做。例如：有针对性地提高贫氧推进剂性能；提高部件设计水平；突破燃气流量调节技术；发展导弹</a:t>
            </a:r>
            <a:r>
              <a:rPr lang="en-US" altLang="zh-CN" sz="2800"/>
              <a:t>-</a:t>
            </a:r>
            <a:r>
              <a:rPr lang="zh-CN" altLang="en-US" sz="2800" dirty="0"/>
              <a:t>进气道</a:t>
            </a:r>
            <a:r>
              <a:rPr lang="en-US" altLang="zh-CN" sz="2800"/>
              <a:t>-</a:t>
            </a:r>
            <a:r>
              <a:rPr lang="zh-CN" altLang="en-US" sz="2800" dirty="0"/>
              <a:t>发动机的一体化设计技术等，当前的发展特点是专项技术发展与型号应用密切结合。</a:t>
            </a:r>
            <a:endParaRPr lang="zh-CN" altLang="en-US" sz="2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6" name="标题 169985"/>
          <p:cNvSpPr>
            <a:spLocks noGrp="1"/>
          </p:cNvSpPr>
          <p:nvPr>
            <p:ph type="title"/>
          </p:nvPr>
        </p:nvSpPr>
        <p:spPr>
          <a:ln/>
        </p:spPr>
        <p:txBody>
          <a:bodyPr anchor="ctr" anchorCtr="0"/>
          <a:p>
            <a:r>
              <a:rPr lang="zh-CN" altLang="en-US" b="1" dirty="0"/>
              <a:t>（</a:t>
            </a:r>
            <a:r>
              <a:rPr lang="en-US" altLang="zh-CN" b="1"/>
              <a:t>2</a:t>
            </a:r>
            <a:r>
              <a:rPr lang="zh-CN" altLang="en-US" b="1" dirty="0"/>
              <a:t>）  </a:t>
            </a:r>
            <a:r>
              <a:rPr lang="en-US" altLang="zh-CN" b="1"/>
              <a:t>HSAD</a:t>
            </a:r>
            <a:r>
              <a:rPr lang="zh-CN" altLang="en-US" b="1" dirty="0"/>
              <a:t>计划</a:t>
            </a:r>
            <a:endParaRPr lang="zh-CN" altLang="en-US" b="1" dirty="0"/>
          </a:p>
        </p:txBody>
      </p:sp>
      <p:sp>
        <p:nvSpPr>
          <p:cNvPr id="169987" name="文本占位符 169986"/>
          <p:cNvSpPr>
            <a:spLocks noGrp="1"/>
          </p:cNvSpPr>
          <p:nvPr>
            <p:ph type="body" idx="1"/>
          </p:nvPr>
        </p:nvSpPr>
        <p:spPr>
          <a:ln/>
        </p:spPr>
        <p:txBody>
          <a:bodyPr/>
          <a:p>
            <a:r>
              <a:rPr lang="zh-CN" altLang="en-US" dirty="0"/>
              <a:t>高速反辐射验证计划（</a:t>
            </a:r>
            <a:r>
              <a:rPr lang="en-US" altLang="zh-CN"/>
              <a:t>HSAD</a:t>
            </a:r>
            <a:r>
              <a:rPr lang="zh-CN" altLang="en-US" dirty="0"/>
              <a:t>）目的是通过飞行试验验证空射冲压发动机技术。通过研制冲压发动机动力装置，海军希望缩短任务时间，增加武器射程，快速到达移动的敌方目标 </a:t>
            </a:r>
            <a:endParaRPr lang="zh-CN"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4" name="标题 172033"/>
          <p:cNvSpPr>
            <a:spLocks noGrp="1"/>
          </p:cNvSpPr>
          <p:nvPr>
            <p:ph type="title"/>
          </p:nvPr>
        </p:nvSpPr>
        <p:spPr>
          <a:ln/>
        </p:spPr>
        <p:txBody>
          <a:bodyPr anchor="ctr" anchorCtr="0"/>
          <a:p>
            <a:r>
              <a:rPr lang="en-US" altLang="zh-CN" sz="4000"/>
              <a:t>HSAD</a:t>
            </a:r>
            <a:r>
              <a:rPr lang="zh-CN" altLang="en-US" sz="4000" dirty="0"/>
              <a:t>导弹的弹身</a:t>
            </a:r>
            <a:r>
              <a:rPr lang="en-US" altLang="zh-CN" sz="4000"/>
              <a:t>/</a:t>
            </a:r>
            <a:r>
              <a:rPr lang="zh-CN" altLang="en-US" sz="4000" dirty="0"/>
              <a:t>动力装置</a:t>
            </a:r>
            <a:r>
              <a:rPr lang="en-US" altLang="zh-CN" sz="4000"/>
              <a:t>/</a:t>
            </a:r>
            <a:r>
              <a:rPr lang="zh-CN" altLang="en-US" sz="4000" dirty="0"/>
              <a:t>舵机（</a:t>
            </a:r>
            <a:r>
              <a:rPr lang="en-US" altLang="zh-CN" sz="4000"/>
              <a:t>APS</a:t>
            </a:r>
            <a:r>
              <a:rPr lang="zh-CN" altLang="en-US" sz="4000" dirty="0"/>
              <a:t>）部件的研制 </a:t>
            </a:r>
            <a:endParaRPr lang="zh-CN" altLang="en-US" sz="4000" dirty="0"/>
          </a:p>
        </p:txBody>
      </p:sp>
      <p:sp>
        <p:nvSpPr>
          <p:cNvPr id="172035" name="文本占位符 172034"/>
          <p:cNvSpPr>
            <a:spLocks noGrp="1"/>
          </p:cNvSpPr>
          <p:nvPr>
            <p:ph type="body" idx="1"/>
          </p:nvPr>
        </p:nvSpPr>
        <p:spPr>
          <a:ln/>
        </p:spPr>
        <p:txBody>
          <a:bodyPr/>
          <a:p>
            <a:pPr>
              <a:lnSpc>
                <a:spcPct val="80000"/>
              </a:lnSpc>
            </a:pPr>
            <a:r>
              <a:rPr lang="zh-CN" altLang="en-US" sz="2800" dirty="0"/>
              <a:t>研究包括固体燃料燃气发生器、流量控制系统，短时大推力的壅塞式燃气发生器 </a:t>
            </a:r>
            <a:endParaRPr lang="zh-CN" altLang="en-US" sz="2800" dirty="0"/>
          </a:p>
          <a:p>
            <a:pPr>
              <a:lnSpc>
                <a:spcPct val="80000"/>
              </a:lnSpc>
            </a:pPr>
            <a:r>
              <a:rPr lang="zh-CN" altLang="en-US" sz="2800" dirty="0"/>
              <a:t>整体无喷管助推器，高燃速固体推进剂的无喷管助推器 </a:t>
            </a:r>
            <a:endParaRPr lang="zh-CN" altLang="en-US" sz="2800" dirty="0"/>
          </a:p>
          <a:p>
            <a:pPr>
              <a:lnSpc>
                <a:spcPct val="80000"/>
              </a:lnSpc>
            </a:pPr>
            <a:r>
              <a:rPr lang="zh-CN" altLang="en-US" sz="2800" dirty="0"/>
              <a:t>二次燃烧 </a:t>
            </a:r>
            <a:endParaRPr lang="zh-CN" altLang="en-US" sz="2800" dirty="0"/>
          </a:p>
          <a:p>
            <a:pPr>
              <a:lnSpc>
                <a:spcPct val="80000"/>
              </a:lnSpc>
            </a:pPr>
            <a:r>
              <a:rPr lang="zh-CN" altLang="en-US" sz="2800" dirty="0"/>
              <a:t>二元矩形进气道，夹角为</a:t>
            </a:r>
            <a:r>
              <a:rPr lang="en-US" altLang="zh-CN" sz="2800"/>
              <a:t>90°</a:t>
            </a:r>
            <a:r>
              <a:rPr lang="zh-CN" altLang="en-US" sz="2800" dirty="0"/>
              <a:t>，进气道设计和风洞测试。</a:t>
            </a:r>
            <a:endParaRPr lang="zh-CN" altLang="en-US" sz="2800" dirty="0"/>
          </a:p>
          <a:p>
            <a:pPr>
              <a:lnSpc>
                <a:spcPct val="80000"/>
              </a:lnSpc>
            </a:pPr>
            <a:r>
              <a:rPr lang="en-US" altLang="zh-CN" sz="2800"/>
              <a:t>Goodrich</a:t>
            </a:r>
            <a:r>
              <a:rPr lang="zh-CN" altLang="en-US" sz="2800" dirty="0"/>
              <a:t>公司主要负责控制阀的加工、以及舵机控制系统</a:t>
            </a:r>
            <a:endParaRPr lang="zh-CN" altLang="en-US" sz="2800" dirty="0"/>
          </a:p>
          <a:p>
            <a:pPr>
              <a:lnSpc>
                <a:spcPct val="80000"/>
              </a:lnSpc>
            </a:pPr>
            <a:r>
              <a:rPr lang="en-US" altLang="zh-CN" sz="2800"/>
              <a:t>APS</a:t>
            </a:r>
            <a:r>
              <a:rPr lang="zh-CN" altLang="en-US" sz="2800" dirty="0"/>
              <a:t>的基础是美国空军</a:t>
            </a:r>
            <a:r>
              <a:rPr lang="en-US" altLang="zh-CN" sz="2800"/>
              <a:t>VFDR</a:t>
            </a:r>
            <a:r>
              <a:rPr lang="zh-CN" altLang="en-US" sz="2800" dirty="0"/>
              <a:t>先进研制计划 </a:t>
            </a:r>
            <a:endParaRPr lang="zh-CN" alt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1012" name="图片 171011"/>
          <p:cNvPicPr>
            <a:picLocks noChangeAspect="1"/>
          </p:cNvPicPr>
          <p:nvPr/>
        </p:nvPicPr>
        <p:blipFill>
          <a:blip r:embed="rId1"/>
          <a:stretch>
            <a:fillRect/>
          </a:stretch>
        </p:blipFill>
        <p:spPr>
          <a:xfrm>
            <a:off x="0" y="163513"/>
            <a:ext cx="9144000" cy="5497512"/>
          </a:xfrm>
          <a:prstGeom prst="rect">
            <a:avLst/>
          </a:prstGeom>
          <a:noFill/>
          <a:ln w="9525">
            <a:noFill/>
          </a:ln>
        </p:spPr>
      </p:pic>
      <p:sp>
        <p:nvSpPr>
          <p:cNvPr id="171013" name="矩形 171012"/>
          <p:cNvSpPr/>
          <p:nvPr/>
        </p:nvSpPr>
        <p:spPr>
          <a:xfrm>
            <a:off x="2411413" y="6021388"/>
            <a:ext cx="3721100" cy="457200"/>
          </a:xfrm>
          <a:prstGeom prst="rect">
            <a:avLst/>
          </a:prstGeom>
          <a:noFill/>
          <a:ln w="9525">
            <a:noFill/>
          </a:ln>
        </p:spPr>
        <p:txBody>
          <a:bodyPr wrap="none" anchor="t" anchorCtr="0">
            <a:spAutoFit/>
          </a:bodyPr>
          <a:p>
            <a:r>
              <a:rPr lang="en-US" altLang="zh-CN" i="1">
                <a:latin typeface="Times New Roman" panose="02020603050405020304" pitchFamily="18" charset="0"/>
              </a:rPr>
              <a:t>HSAD Missile Configuration</a:t>
            </a:r>
            <a:endParaRPr lang="en-US" altLang="zh-CN" i="1">
              <a:latin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3061" name="图片 173060"/>
          <p:cNvPicPr>
            <a:picLocks noChangeAspect="1"/>
          </p:cNvPicPr>
          <p:nvPr/>
        </p:nvPicPr>
        <p:blipFill>
          <a:blip r:embed="rId1"/>
          <a:stretch>
            <a:fillRect/>
          </a:stretch>
        </p:blipFill>
        <p:spPr>
          <a:xfrm>
            <a:off x="0" y="0"/>
            <a:ext cx="9144000" cy="6070600"/>
          </a:xfrm>
          <a:prstGeom prst="rect">
            <a:avLst/>
          </a:prstGeom>
          <a:noFill/>
          <a:ln w="9525">
            <a:noFill/>
          </a:ln>
        </p:spPr>
      </p:pic>
      <p:sp>
        <p:nvSpPr>
          <p:cNvPr id="173062" name="矩形 173061"/>
          <p:cNvSpPr/>
          <p:nvPr/>
        </p:nvSpPr>
        <p:spPr>
          <a:xfrm>
            <a:off x="2555875" y="6165850"/>
            <a:ext cx="3322638" cy="457200"/>
          </a:xfrm>
          <a:prstGeom prst="rect">
            <a:avLst/>
          </a:prstGeom>
          <a:noFill/>
          <a:ln w="9525">
            <a:noFill/>
          </a:ln>
        </p:spPr>
        <p:txBody>
          <a:bodyPr wrap="none" anchor="t" anchorCtr="0">
            <a:spAutoFit/>
          </a:bodyPr>
          <a:p>
            <a:r>
              <a:rPr lang="en-US" altLang="zh-CN" i="1">
                <a:latin typeface="Times New Roman" panose="02020603050405020304" pitchFamily="18" charset="0"/>
              </a:rPr>
              <a:t>HSAD Missile Flight Test</a:t>
            </a:r>
            <a:endParaRPr lang="en-US" altLang="zh-CN" i="1">
              <a:latin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2" name="标题 174081"/>
          <p:cNvSpPr>
            <a:spLocks noGrp="1"/>
          </p:cNvSpPr>
          <p:nvPr>
            <p:ph type="title"/>
          </p:nvPr>
        </p:nvSpPr>
        <p:spPr>
          <a:ln/>
        </p:spPr>
        <p:txBody>
          <a:bodyPr anchor="ctr" anchorCtr="0"/>
          <a:p>
            <a:r>
              <a:rPr lang="zh-CN" altLang="en-US" b="1" dirty="0"/>
              <a:t>（</a:t>
            </a:r>
            <a:r>
              <a:rPr lang="en-US" altLang="zh-CN" b="1"/>
              <a:t>3</a:t>
            </a:r>
            <a:r>
              <a:rPr lang="zh-CN" altLang="en-US" b="1" dirty="0"/>
              <a:t>） </a:t>
            </a:r>
            <a:r>
              <a:rPr lang="en-US" altLang="zh-CN" b="1"/>
              <a:t>VFDR-FVC </a:t>
            </a:r>
            <a:r>
              <a:rPr lang="zh-CN" altLang="en-US" b="1" dirty="0"/>
              <a:t>计划</a:t>
            </a:r>
            <a:endParaRPr lang="zh-CN" altLang="en-US" b="1" dirty="0"/>
          </a:p>
        </p:txBody>
      </p:sp>
      <p:sp>
        <p:nvSpPr>
          <p:cNvPr id="174083" name="文本占位符 174082"/>
          <p:cNvSpPr>
            <a:spLocks noGrp="1"/>
          </p:cNvSpPr>
          <p:nvPr>
            <p:ph type="body" idx="1"/>
          </p:nvPr>
        </p:nvSpPr>
        <p:spPr>
          <a:ln/>
        </p:spPr>
        <p:txBody>
          <a:bodyPr/>
          <a:p>
            <a:pPr>
              <a:lnSpc>
                <a:spcPct val="90000"/>
              </a:lnSpc>
              <a:buNone/>
            </a:pPr>
            <a:r>
              <a:rPr lang="zh-CN" altLang="en-US" dirty="0"/>
              <a:t>航空喷气公司正在为美国空军和雷声公司开展流量可调冲压发动机飞行计划（</a:t>
            </a:r>
            <a:r>
              <a:rPr lang="en-US" altLang="zh-CN"/>
              <a:t>VFDR-VFC</a:t>
            </a:r>
            <a:r>
              <a:rPr lang="zh-CN" altLang="en-US" dirty="0"/>
              <a:t>）。主要的目的是促进美国空军的</a:t>
            </a:r>
            <a:r>
              <a:rPr lang="en-US" altLang="zh-CN"/>
              <a:t>VFDR</a:t>
            </a:r>
            <a:r>
              <a:rPr lang="zh-CN" altLang="en-US" dirty="0"/>
              <a:t>推进装置，使之适合</a:t>
            </a:r>
            <a:r>
              <a:rPr lang="en-US" altLang="zh-CN"/>
              <a:t>F-22</a:t>
            </a:r>
            <a:r>
              <a:rPr lang="zh-CN" altLang="en-US" dirty="0"/>
              <a:t>的内埋式弹仓、确定适合的飞行试验器和试验计划。第二个目的是研制用于双射程导弹（</a:t>
            </a:r>
            <a:r>
              <a:rPr lang="en-US" altLang="zh-CN" err="1"/>
              <a:t>DRaM</a:t>
            </a:r>
            <a:r>
              <a:rPr lang="zh-CN" altLang="en-US" dirty="0"/>
              <a:t>）、双任务导弹（</a:t>
            </a:r>
            <a:r>
              <a:rPr lang="en-US" altLang="zh-CN" err="1"/>
              <a:t>DRoM</a:t>
            </a:r>
            <a:r>
              <a:rPr lang="zh-CN" altLang="en-US" dirty="0"/>
              <a:t>）和双射程</a:t>
            </a:r>
            <a:r>
              <a:rPr lang="en-US" altLang="zh-CN"/>
              <a:t>/</a:t>
            </a:r>
            <a:r>
              <a:rPr lang="zh-CN" altLang="en-US" dirty="0"/>
              <a:t>双任务导弹（</a:t>
            </a:r>
            <a:r>
              <a:rPr lang="en-US" altLang="zh-CN"/>
              <a:t>DRRM</a:t>
            </a:r>
            <a:r>
              <a:rPr lang="zh-CN" altLang="en-US" dirty="0"/>
              <a:t>）的战术导弹设计方法。</a:t>
            </a:r>
            <a:endParaRPr lang="zh-CN"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5108" name="图片 175107"/>
          <p:cNvPicPr>
            <a:picLocks noChangeAspect="1"/>
          </p:cNvPicPr>
          <p:nvPr/>
        </p:nvPicPr>
        <p:blipFill>
          <a:blip r:embed="rId1"/>
          <a:stretch>
            <a:fillRect/>
          </a:stretch>
        </p:blipFill>
        <p:spPr>
          <a:xfrm>
            <a:off x="0" y="0"/>
            <a:ext cx="9144000" cy="3070225"/>
          </a:xfrm>
          <a:prstGeom prst="rect">
            <a:avLst/>
          </a:prstGeom>
          <a:noFill/>
          <a:ln w="9525">
            <a:noFill/>
          </a:ln>
        </p:spPr>
      </p:pic>
      <p:pic>
        <p:nvPicPr>
          <p:cNvPr id="175109" name="图片 175108"/>
          <p:cNvPicPr>
            <a:picLocks noChangeAspect="1"/>
          </p:cNvPicPr>
          <p:nvPr/>
        </p:nvPicPr>
        <p:blipFill>
          <a:blip r:embed="rId2"/>
          <a:stretch>
            <a:fillRect/>
          </a:stretch>
        </p:blipFill>
        <p:spPr>
          <a:xfrm>
            <a:off x="0" y="3068638"/>
            <a:ext cx="5076825" cy="3754437"/>
          </a:xfrm>
          <a:prstGeom prst="rect">
            <a:avLst/>
          </a:prstGeom>
          <a:noFill/>
          <a:ln w="9525">
            <a:noFill/>
          </a:ln>
        </p:spPr>
      </p:pic>
      <p:sp>
        <p:nvSpPr>
          <p:cNvPr id="175110" name="矩形 175109"/>
          <p:cNvSpPr/>
          <p:nvPr/>
        </p:nvSpPr>
        <p:spPr>
          <a:xfrm>
            <a:off x="5292725" y="3213100"/>
            <a:ext cx="3851275" cy="822325"/>
          </a:xfrm>
          <a:prstGeom prst="rect">
            <a:avLst/>
          </a:prstGeom>
          <a:noFill/>
          <a:ln w="9525">
            <a:noFill/>
          </a:ln>
        </p:spPr>
        <p:txBody>
          <a:bodyPr>
            <a:spAutoFit/>
          </a:bodyPr>
          <a:p>
            <a:r>
              <a:rPr lang="en-US" altLang="zh-CN" i="1">
                <a:latin typeface="Times New Roman" panose="02020603050405020304" pitchFamily="18" charset="0"/>
              </a:rPr>
              <a:t>VFDR-FVC Missile Configuration</a:t>
            </a:r>
            <a:endParaRPr lang="en-US" altLang="zh-CN" i="1">
              <a:latin typeface="Times New Roman" panose="02020603050405020304" pitchFamily="18" charset="0"/>
            </a:endParaRPr>
          </a:p>
        </p:txBody>
      </p:sp>
      <p:sp>
        <p:nvSpPr>
          <p:cNvPr id="175111" name="矩形 175110"/>
          <p:cNvSpPr/>
          <p:nvPr/>
        </p:nvSpPr>
        <p:spPr>
          <a:xfrm>
            <a:off x="5364163" y="6165850"/>
            <a:ext cx="3211512" cy="457200"/>
          </a:xfrm>
          <a:prstGeom prst="rect">
            <a:avLst/>
          </a:prstGeom>
          <a:noFill/>
          <a:ln w="9525">
            <a:noFill/>
          </a:ln>
        </p:spPr>
        <p:txBody>
          <a:bodyPr wrap="none" anchor="t" anchorCtr="0">
            <a:spAutoFit/>
          </a:bodyPr>
          <a:p>
            <a:r>
              <a:rPr lang="en-US" altLang="zh-CN" i="1">
                <a:latin typeface="Times New Roman" panose="02020603050405020304" pitchFamily="18" charset="0"/>
              </a:rPr>
              <a:t>VFDR-FVC Inlet Design</a:t>
            </a:r>
            <a:endParaRPr lang="en-US" altLang="zh-CN" i="1">
              <a:latin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7156" name="图片 177155"/>
          <p:cNvPicPr>
            <a:picLocks noChangeAspect="1"/>
          </p:cNvPicPr>
          <p:nvPr/>
        </p:nvPicPr>
        <p:blipFill>
          <a:blip r:embed="rId1"/>
          <a:stretch>
            <a:fillRect/>
          </a:stretch>
        </p:blipFill>
        <p:spPr>
          <a:xfrm>
            <a:off x="0" y="0"/>
            <a:ext cx="9144000" cy="2217738"/>
          </a:xfrm>
          <a:prstGeom prst="rect">
            <a:avLst/>
          </a:prstGeom>
          <a:noFill/>
          <a:ln w="9525">
            <a:noFill/>
          </a:ln>
        </p:spPr>
      </p:pic>
      <p:pic>
        <p:nvPicPr>
          <p:cNvPr id="177157" name="图片 177156"/>
          <p:cNvPicPr>
            <a:picLocks noChangeAspect="1"/>
          </p:cNvPicPr>
          <p:nvPr/>
        </p:nvPicPr>
        <p:blipFill>
          <a:blip r:embed="rId2"/>
          <a:stretch>
            <a:fillRect/>
          </a:stretch>
        </p:blipFill>
        <p:spPr>
          <a:xfrm>
            <a:off x="0" y="3429000"/>
            <a:ext cx="9144000" cy="3100388"/>
          </a:xfrm>
          <a:prstGeom prst="rect">
            <a:avLst/>
          </a:prstGeom>
          <a:noFill/>
          <a:ln w="9525">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标题 176129"/>
          <p:cNvSpPr>
            <a:spLocks noGrp="1"/>
          </p:cNvSpPr>
          <p:nvPr>
            <p:ph type="title"/>
          </p:nvPr>
        </p:nvSpPr>
        <p:spPr>
          <a:ln/>
        </p:spPr>
        <p:txBody>
          <a:bodyPr anchor="ctr" anchorCtr="0"/>
          <a:p>
            <a:r>
              <a:rPr lang="zh-CN" altLang="en-US" dirty="0"/>
              <a:t>美国小结</a:t>
            </a:r>
            <a:endParaRPr lang="zh-CN" altLang="en-US" dirty="0"/>
          </a:p>
        </p:txBody>
      </p:sp>
      <p:sp>
        <p:nvSpPr>
          <p:cNvPr id="176131" name="文本占位符 176130"/>
          <p:cNvSpPr>
            <a:spLocks noGrp="1"/>
          </p:cNvSpPr>
          <p:nvPr>
            <p:ph type="body" idx="1"/>
          </p:nvPr>
        </p:nvSpPr>
        <p:spPr>
          <a:ln/>
        </p:spPr>
        <p:txBody>
          <a:bodyPr/>
          <a:p>
            <a:pPr indent="20955">
              <a:buNone/>
            </a:pPr>
            <a:r>
              <a:rPr lang="zh-CN" altLang="en-US" dirty="0"/>
              <a:t>目前是美国冲压发动机领域的活跃期，有三个主要的计划，由海军和</a:t>
            </a:r>
            <a:r>
              <a:rPr lang="en-US" altLang="zh-CN"/>
              <a:t>USAF</a:t>
            </a:r>
            <a:r>
              <a:rPr lang="zh-CN" altLang="en-US" dirty="0"/>
              <a:t>资助。主要集中在用于导弹的固体燃料冲压发动机。目前的计划涉及技术研制（</a:t>
            </a:r>
            <a:r>
              <a:rPr lang="en-US" altLang="zh-CN"/>
              <a:t>VFDR-VFC</a:t>
            </a:r>
            <a:r>
              <a:rPr lang="zh-CN" altLang="en-US" dirty="0"/>
              <a:t>）、飞行演示试验（</a:t>
            </a:r>
            <a:r>
              <a:rPr lang="en-US" altLang="zh-CN"/>
              <a:t>HSAD</a:t>
            </a:r>
            <a:r>
              <a:rPr lang="zh-CN" altLang="en-US" dirty="0"/>
              <a:t>）、工程化研制和生产（</a:t>
            </a:r>
            <a:r>
              <a:rPr lang="en-US" altLang="zh-CN"/>
              <a:t>SSST</a:t>
            </a:r>
            <a:r>
              <a:rPr lang="zh-CN" altLang="en-US" dirty="0"/>
              <a:t>）。这些研究工作为未来武器应用提供了强有力的工程和技术基础。</a:t>
            </a:r>
            <a:endParaRPr lang="zh-CN"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标题 68609"/>
          <p:cNvSpPr>
            <a:spLocks noGrp="1"/>
          </p:cNvSpPr>
          <p:nvPr>
            <p:ph type="title"/>
          </p:nvPr>
        </p:nvSpPr>
        <p:spPr>
          <a:ln/>
        </p:spPr>
        <p:txBody>
          <a:bodyPr anchor="ctr" anchorCtr="0"/>
          <a:p>
            <a:r>
              <a:rPr lang="zh-CN" altLang="en-US" sz="4000" b="1" dirty="0"/>
              <a:t>（</a:t>
            </a:r>
            <a:r>
              <a:rPr lang="en-US" altLang="zh-CN" sz="4000" b="1"/>
              <a:t>4</a:t>
            </a:r>
            <a:r>
              <a:rPr lang="zh-CN" altLang="en-US" sz="4000" b="1" dirty="0"/>
              <a:t>）其它欧洲国家</a:t>
            </a:r>
            <a:endParaRPr lang="zh-CN" altLang="en-US" sz="4000" b="1" dirty="0"/>
          </a:p>
        </p:txBody>
      </p:sp>
      <p:sp>
        <p:nvSpPr>
          <p:cNvPr id="68611" name="文本占位符 68610"/>
          <p:cNvSpPr>
            <a:spLocks noGrp="1"/>
          </p:cNvSpPr>
          <p:nvPr>
            <p:ph type="body" idx="1"/>
          </p:nvPr>
        </p:nvSpPr>
        <p:spPr>
          <a:ln/>
        </p:spPr>
        <p:txBody>
          <a:bodyPr/>
          <a:p>
            <a:r>
              <a:rPr lang="zh-CN" altLang="en-US" sz="2800" dirty="0"/>
              <a:t>英国的地空导弹“警犬”（第一代）；法国的“阿斯太”防空导弹（第三代），这些导弹也都采用了固体火箭冲压发动机。</a:t>
            </a:r>
            <a:endParaRPr lang="zh-CN" altLang="en-US" sz="2800" dirty="0"/>
          </a:p>
          <a:p>
            <a:r>
              <a:rPr lang="zh-CN" altLang="en-US" sz="2800" dirty="0"/>
              <a:t>法国：</a:t>
            </a:r>
            <a:r>
              <a:rPr lang="en-US" altLang="zh-CN" sz="2800" err="1"/>
              <a:t>Rustique</a:t>
            </a:r>
            <a:r>
              <a:rPr lang="zh-CN" altLang="en-US" sz="2800" dirty="0"/>
              <a:t>是法国在研的一种固体火箭冲压发动机，其特点是费用低、可靠性高。它没有尾喷管，在燃气发生器上没有音速喉道，其工作状态取决于冲压发动机燃烧室内的压力，在燃烧室中没有火焰稳定器，也没有燃料流量调节阀</a:t>
            </a:r>
            <a:r>
              <a:rPr lang="en-US" altLang="zh-CN" sz="2800"/>
              <a:t>,</a:t>
            </a:r>
            <a:r>
              <a:rPr lang="zh-CN" altLang="en-US" sz="2800" dirty="0"/>
              <a:t>已进行了空中飞试。</a:t>
            </a:r>
            <a:endParaRPr lang="zh-CN" alt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标题 75777"/>
          <p:cNvSpPr>
            <a:spLocks noGrp="1"/>
          </p:cNvSpPr>
          <p:nvPr>
            <p:ph type="title"/>
          </p:nvPr>
        </p:nvSpPr>
        <p:spPr>
          <a:ln/>
        </p:spPr>
        <p:txBody>
          <a:bodyPr anchor="ctr" anchorCtr="0"/>
          <a:p>
            <a:pPr algn="l"/>
            <a:r>
              <a:rPr lang="zh-CN" altLang="en-US" b="1" dirty="0"/>
              <a:t>（</a:t>
            </a:r>
            <a:r>
              <a:rPr lang="en-US" altLang="zh-CN" b="1"/>
              <a:t>5</a:t>
            </a:r>
            <a:r>
              <a:rPr lang="zh-CN" altLang="en-US" b="1" dirty="0"/>
              <a:t>）印度及其它国家和地区</a:t>
            </a:r>
            <a:endParaRPr lang="zh-CN" altLang="en-US" b="1"/>
          </a:p>
        </p:txBody>
      </p:sp>
      <p:sp>
        <p:nvSpPr>
          <p:cNvPr id="75779" name="文本占位符 75778"/>
          <p:cNvSpPr>
            <a:spLocks noGrp="1"/>
          </p:cNvSpPr>
          <p:nvPr>
            <p:ph type="body" idx="1"/>
          </p:nvPr>
        </p:nvSpPr>
        <p:spPr>
          <a:ln/>
        </p:spPr>
        <p:txBody>
          <a:bodyPr/>
          <a:p>
            <a:pPr>
              <a:lnSpc>
                <a:spcPct val="80000"/>
              </a:lnSpc>
            </a:pPr>
            <a:r>
              <a:rPr lang="zh-CN" altLang="en-US" sz="2000" dirty="0"/>
              <a:t>印度准备将固体火箭冲压发动机用于地空弹。对于助推器主发动机的考虑是（</a:t>
            </a:r>
            <a:r>
              <a:rPr lang="en-US" altLang="zh-CN" sz="2000"/>
              <a:t>1</a:t>
            </a:r>
            <a:r>
              <a:rPr lang="zh-CN" altLang="en-US" sz="2000" dirty="0"/>
              <a:t>）使用高比冲推进剂用于助推装药，助推器带有可抛喷管；（</a:t>
            </a:r>
            <a:r>
              <a:rPr lang="en-US" altLang="zh-CN" sz="2000"/>
              <a:t>2</a:t>
            </a:r>
            <a:r>
              <a:rPr lang="zh-CN" altLang="en-US" sz="2000" dirty="0"/>
              <a:t>）发展高比冲富燃推进剂用于主发动机；（</a:t>
            </a:r>
            <a:r>
              <a:rPr lang="en-US" altLang="zh-CN" sz="2000"/>
              <a:t>3</a:t>
            </a:r>
            <a:r>
              <a:rPr lang="zh-CN" altLang="en-US" sz="2000" dirty="0"/>
              <a:t>）重视进气道和燃烧室的匹配。印度已成功设计了固体火箭冲压发动机，研制了富燃推进剂，进行了加速、工况转换和飞行试验，试验数据表明冲压发动机性能与飞行前的预计基本一致。印度准备将固体燃料冲压发动机用于加力大炮上。</a:t>
            </a:r>
            <a:endParaRPr lang="zh-CN" altLang="en-US" sz="2000" dirty="0"/>
          </a:p>
          <a:p>
            <a:pPr>
              <a:lnSpc>
                <a:spcPct val="80000"/>
              </a:lnSpc>
            </a:pPr>
            <a:r>
              <a:rPr lang="zh-CN" altLang="en-US" sz="2000" dirty="0"/>
              <a:t>南非的</a:t>
            </a:r>
            <a:r>
              <a:rPr lang="en-US" altLang="zh-CN" sz="2000"/>
              <a:t>LRAAM</a:t>
            </a:r>
            <a:r>
              <a:rPr lang="zh-CN" altLang="en-US" sz="2000" dirty="0"/>
              <a:t>。</a:t>
            </a:r>
            <a:endParaRPr lang="zh-CN" altLang="en-US" sz="2000" dirty="0"/>
          </a:p>
          <a:p>
            <a:pPr>
              <a:lnSpc>
                <a:spcPct val="80000"/>
              </a:lnSpc>
            </a:pPr>
            <a:r>
              <a:rPr lang="zh-CN" altLang="en-US" sz="2000" dirty="0"/>
              <a:t>台湾中山科学院的天剑</a:t>
            </a:r>
            <a:r>
              <a:rPr lang="en-US" altLang="zh-CN" sz="2000"/>
              <a:t>-2</a:t>
            </a:r>
            <a:r>
              <a:rPr lang="zh-CN" altLang="en-US" sz="2000" dirty="0"/>
              <a:t>。</a:t>
            </a:r>
            <a:endParaRPr lang="zh-CN" altLang="en-US" sz="2000" dirty="0"/>
          </a:p>
          <a:p>
            <a:pPr>
              <a:lnSpc>
                <a:spcPct val="80000"/>
              </a:lnSpc>
            </a:pPr>
            <a:r>
              <a:rPr lang="zh-CN" altLang="en-US" sz="2000" dirty="0"/>
              <a:t>日本、南非也竞相发展整体式冲压发动机，正致力发展型号。</a:t>
            </a:r>
            <a:endParaRPr lang="zh-CN" altLang="en-US" sz="2000" dirty="0"/>
          </a:p>
          <a:p>
            <a:pPr>
              <a:lnSpc>
                <a:spcPct val="80000"/>
              </a:lnSpc>
            </a:pPr>
            <a:r>
              <a:rPr lang="zh-CN" altLang="en-US" sz="2000" dirty="0"/>
              <a:t>法、德、英联合开发未来的空地反辐射（</a:t>
            </a:r>
            <a:r>
              <a:rPr lang="en-US" altLang="zh-CN" sz="2000"/>
              <a:t>ARF</a:t>
            </a:r>
            <a:r>
              <a:rPr lang="zh-CN" altLang="en-US" sz="2000" dirty="0"/>
              <a:t>）导弹，这种反辐射导弹可能在短期内用冲压发动机。这种新式的冲压发动机要使用一体化的非雍塞式的燃气发生器。 </a:t>
            </a:r>
            <a:endParaRPr lang="zh-CN" alt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3" name="文本占位符 51202"/>
          <p:cNvSpPr>
            <a:spLocks noGrp="1"/>
          </p:cNvSpPr>
          <p:nvPr>
            <p:ph type="body" idx="1"/>
          </p:nvPr>
        </p:nvSpPr>
        <p:spPr>
          <a:xfrm>
            <a:off x="611188" y="981075"/>
            <a:ext cx="7847012" cy="5114925"/>
          </a:xfrm>
          <a:ln/>
        </p:spPr>
        <p:txBody>
          <a:bodyPr/>
          <a:p>
            <a:pPr indent="644525">
              <a:buNone/>
            </a:pPr>
            <a:r>
              <a:rPr lang="zh-CN" altLang="en-US" dirty="0"/>
              <a:t>由于各国的技术途径、研制经验和战略战术观点各不相同，因此各国侧重发展的类型也不相同。美国以发展整体式液体冲压发动机为主，但也开展固体冲压发动机的研究。俄国（前苏联）、法国和德国则对火箭冲压组合发动机作了大量研究。这些国家在一系列先进战术导弹项目下研究了不同方案的整体式冲压发动机。 </a:t>
            </a:r>
            <a:endParaRPr lang="zh-CN"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标题 76801"/>
          <p:cNvSpPr>
            <a:spLocks noGrp="1"/>
          </p:cNvSpPr>
          <p:nvPr>
            <p:ph type="title"/>
          </p:nvPr>
        </p:nvSpPr>
        <p:spPr>
          <a:ln/>
        </p:spPr>
        <p:txBody>
          <a:bodyPr anchor="ctr" anchorCtr="0"/>
          <a:p>
            <a:pPr algn="l"/>
            <a:r>
              <a:rPr lang="zh-CN" altLang="en-US" sz="5400" dirty="0">
                <a:solidFill>
                  <a:srgbClr val="FF0000"/>
                </a:solidFill>
                <a:latin typeface="黑体" panose="02010609060101010101" pitchFamily="2" charset="-122"/>
                <a:ea typeface="黑体" panose="02010609060101010101" pitchFamily="2" charset="-122"/>
              </a:rPr>
              <a:t>四． 应用的关键技术</a:t>
            </a:r>
            <a:endParaRPr lang="zh-CN" altLang="en-US" sz="5400" dirty="0">
              <a:solidFill>
                <a:srgbClr val="FF0000"/>
              </a:solidFill>
              <a:latin typeface="黑体" panose="02010609060101010101" pitchFamily="2" charset="-122"/>
              <a:ea typeface="黑体" panose="02010609060101010101" pitchFamily="2" charset="-122"/>
            </a:endParaRPr>
          </a:p>
        </p:txBody>
      </p:sp>
      <p:sp>
        <p:nvSpPr>
          <p:cNvPr id="76803" name="文本占位符 76802"/>
          <p:cNvSpPr>
            <a:spLocks noGrp="1"/>
          </p:cNvSpPr>
          <p:nvPr>
            <p:ph type="body" sz="half" idx="1"/>
          </p:nvPr>
        </p:nvSpPr>
        <p:spPr>
          <a:xfrm>
            <a:off x="685800" y="1981200"/>
            <a:ext cx="7702550" cy="1808163"/>
          </a:xfrm>
          <a:ln/>
        </p:spPr>
        <p:txBody>
          <a:bodyPr/>
          <a:p>
            <a:pPr>
              <a:buClrTx/>
              <a:buSzTx/>
              <a:buFontTx/>
              <a:buNone/>
            </a:pPr>
            <a:r>
              <a:rPr lang="zh-CN" altLang="en-US" sz="3600" dirty="0">
                <a:solidFill>
                  <a:schemeClr val="accent2"/>
                </a:solidFill>
                <a:latin typeface="黑体" panose="02010609060101010101" pitchFamily="2" charset="-122"/>
                <a:ea typeface="黑体" panose="02010609060101010101" pitchFamily="2" charset="-122"/>
              </a:rPr>
              <a:t>（</a:t>
            </a:r>
            <a:r>
              <a:rPr lang="en-US" altLang="zh-CN" sz="3600">
                <a:solidFill>
                  <a:schemeClr val="accent2"/>
                </a:solidFill>
                <a:latin typeface="黑体" panose="02010609060101010101" pitchFamily="2" charset="-122"/>
                <a:ea typeface="黑体" panose="02010609060101010101" pitchFamily="2" charset="-122"/>
              </a:rPr>
              <a:t>1</a:t>
            </a:r>
            <a:r>
              <a:rPr lang="zh-CN" altLang="en-US" sz="3600" dirty="0">
                <a:solidFill>
                  <a:schemeClr val="accent2"/>
                </a:solidFill>
                <a:latin typeface="黑体" panose="02010609060101010101" pitchFamily="2" charset="-122"/>
                <a:ea typeface="黑体" panose="02010609060101010101" pitchFamily="2" charset="-122"/>
              </a:rPr>
              <a:t>） 机弹一体化</a:t>
            </a:r>
            <a:r>
              <a:rPr lang="zh-CN" altLang="en-US" sz="3600" dirty="0">
                <a:latin typeface="黑体" panose="02010609060101010101" pitchFamily="2" charset="-122"/>
                <a:ea typeface="黑体" panose="02010609060101010101" pitchFamily="2" charset="-122"/>
              </a:rPr>
              <a:t> </a:t>
            </a:r>
            <a:endParaRPr lang="zh-CN" altLang="en-US" sz="3600" dirty="0">
              <a:latin typeface="黑体" panose="02010609060101010101" pitchFamily="2" charset="-122"/>
              <a:ea typeface="黑体" panose="02010609060101010101" pitchFamily="2" charset="-122"/>
            </a:endParaRPr>
          </a:p>
          <a:p>
            <a:pPr>
              <a:buClrTx/>
              <a:buSzTx/>
              <a:buFontTx/>
              <a:buNone/>
            </a:pPr>
            <a:r>
              <a:rPr lang="zh-CN" altLang="en-US" sz="2800" dirty="0"/>
              <a:t>              设计冲压发动机的横截面积与弹体的横截面积相同，冲压和助推共用一个燃烧室。整体布局、弹道优化和最佳气动外形设计。</a:t>
            </a:r>
            <a:endParaRPr lang="zh-CN" altLang="en-US" sz="2800" dirty="0"/>
          </a:p>
        </p:txBody>
      </p:sp>
      <p:pic>
        <p:nvPicPr>
          <p:cNvPr id="76814" name="内容占位符 76813"/>
          <p:cNvPicPr>
            <a:picLocks noChangeAspect="1"/>
          </p:cNvPicPr>
          <p:nvPr>
            <p:ph sz="half" idx="2"/>
          </p:nvPr>
        </p:nvPicPr>
        <p:blipFill>
          <a:blip r:embed="rId1"/>
          <a:stretch>
            <a:fillRect/>
          </a:stretch>
        </p:blipFill>
        <p:spPr>
          <a:xfrm>
            <a:off x="3276600" y="4005263"/>
            <a:ext cx="4824413" cy="2670175"/>
          </a:xfrm>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标题 77825"/>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2</a:t>
            </a:r>
            <a:r>
              <a:rPr lang="zh-CN" altLang="en-US" sz="4000" dirty="0">
                <a:solidFill>
                  <a:schemeClr val="accent2"/>
                </a:solidFill>
                <a:latin typeface="黑体" panose="02010609060101010101" pitchFamily="2" charset="-122"/>
                <a:ea typeface="黑体" panose="02010609060101010101" pitchFamily="2" charset="-122"/>
              </a:rPr>
              <a:t>）可调进气道</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77827" name="文本占位符 77826"/>
          <p:cNvSpPr>
            <a:spLocks noGrp="1"/>
          </p:cNvSpPr>
          <p:nvPr>
            <p:ph type="body" sz="half" idx="1"/>
          </p:nvPr>
        </p:nvSpPr>
        <p:spPr>
          <a:xfrm>
            <a:off x="539750" y="1700213"/>
            <a:ext cx="7773988" cy="2816225"/>
          </a:xfrm>
          <a:ln/>
        </p:spPr>
        <p:txBody>
          <a:bodyPr/>
          <a:p>
            <a:pPr marL="0" indent="812800">
              <a:buClrTx/>
              <a:buSzTx/>
              <a:buFontTx/>
              <a:buNone/>
            </a:pPr>
            <a:r>
              <a:rPr lang="zh-CN" altLang="en-US" sz="2000" dirty="0"/>
              <a:t>进气道 早期的冲压发动机多为头部进气，但近期的发展趋势是各种侧面和后部进气。这样消除了进气系统与制导系统配置上的矛盾。对于基本上是水平飞行的空射导弹来说，双下侧二元进气和颚下进气道具有较高的总压恢复系数。</a:t>
            </a:r>
            <a:endParaRPr lang="zh-CN" altLang="en-US" sz="2000" dirty="0"/>
          </a:p>
          <a:p>
            <a:pPr marL="0" indent="812800">
              <a:buClrTx/>
              <a:buSzTx/>
              <a:buFontTx/>
              <a:buNone/>
            </a:pPr>
            <a:r>
              <a:rPr lang="zh-CN" altLang="en-US" sz="2000" dirty="0"/>
              <a:t>冲压发动机进气面积必须适应飞行马赫数以获得最佳效果，当飞行速度变化不大时，固定进气道不会引起严重的损失，当发动机的工作高度和速度变化较大时必须研制可调进气道。</a:t>
            </a:r>
            <a:endParaRPr lang="zh-CN" altLang="en-US" sz="2000" dirty="0"/>
          </a:p>
        </p:txBody>
      </p:sp>
      <p:sp>
        <p:nvSpPr>
          <p:cNvPr id="77831" name="矩形 77830"/>
          <p:cNvSpPr/>
          <p:nvPr/>
        </p:nvSpPr>
        <p:spPr>
          <a:xfrm>
            <a:off x="0" y="2647950"/>
            <a:ext cx="9144000" cy="0"/>
          </a:xfrm>
          <a:prstGeom prst="rect">
            <a:avLst/>
          </a:prstGeom>
          <a:noFill/>
          <a:ln w="9525">
            <a:noFill/>
          </a:ln>
        </p:spPr>
        <p:txBody>
          <a:bodyPr/>
          <a:p>
            <a:endParaRPr lang="zh-CN" altLang="en-US"/>
          </a:p>
        </p:txBody>
      </p:sp>
      <p:sp>
        <p:nvSpPr>
          <p:cNvPr id="77834" name="矩形 77833"/>
          <p:cNvSpPr/>
          <p:nvPr/>
        </p:nvSpPr>
        <p:spPr>
          <a:xfrm>
            <a:off x="0" y="2995613"/>
            <a:ext cx="9144000" cy="0"/>
          </a:xfrm>
          <a:prstGeom prst="rect">
            <a:avLst/>
          </a:prstGeom>
          <a:noFill/>
          <a:ln w="9525">
            <a:noFill/>
          </a:ln>
        </p:spPr>
        <p:txBody>
          <a:bodyPr/>
          <a:p>
            <a:endParaRPr lang="zh-CN" altLang="en-US"/>
          </a:p>
        </p:txBody>
      </p:sp>
      <p:graphicFrame>
        <p:nvGraphicFramePr>
          <p:cNvPr id="77833" name="对象 77832"/>
          <p:cNvGraphicFramePr/>
          <p:nvPr/>
        </p:nvGraphicFramePr>
        <p:xfrm>
          <a:off x="395288" y="4365625"/>
          <a:ext cx="8280400" cy="1712913"/>
        </p:xfrm>
        <a:graphic>
          <a:graphicData uri="http://schemas.openxmlformats.org/presentationml/2006/ole">
            <mc:AlternateContent xmlns:mc="http://schemas.openxmlformats.org/markup-compatibility/2006">
              <mc:Choice xmlns:v="urn:schemas-microsoft-com:vml" Requires="v">
                <p:oleObj spid="_x0000_s3078" name="" r:id="rId1" imgW="7219950" imgH="1495425" progId="Paint.Picture">
                  <p:embed/>
                </p:oleObj>
              </mc:Choice>
              <mc:Fallback>
                <p:oleObj name="" r:id="rId1" imgW="7219950" imgH="1495425" progId="Paint.Picture">
                  <p:embed/>
                  <p:pic>
                    <p:nvPicPr>
                      <p:cNvPr id="0" name="图片 3077"/>
                      <p:cNvPicPr/>
                      <p:nvPr/>
                    </p:nvPicPr>
                    <p:blipFill>
                      <a:blip r:embed="rId2"/>
                      <a:stretch>
                        <a:fillRect/>
                      </a:stretch>
                    </p:blipFill>
                    <p:spPr>
                      <a:xfrm>
                        <a:off x="395288" y="4365625"/>
                        <a:ext cx="8280400" cy="1712913"/>
                      </a:xfrm>
                      <a:prstGeom prst="rect">
                        <a:avLst/>
                      </a:prstGeom>
                      <a:noFill/>
                      <a:ln w="38100">
                        <a:noFill/>
                        <a:miter/>
                      </a:ln>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标题 78849"/>
          <p:cNvSpPr>
            <a:spLocks noGrp="1"/>
          </p:cNvSpPr>
          <p:nvPr>
            <p:ph type="title"/>
          </p:nvPr>
        </p:nvSpPr>
        <p:spPr>
          <a:ln/>
        </p:spPr>
        <p:txBody>
          <a:bodyPr anchor="ctr" anchorCtr="0"/>
          <a:p>
            <a:pPr algn="l"/>
            <a:r>
              <a:rPr lang="zh-CN" altLang="en-US" sz="4000" dirty="0">
                <a:solidFill>
                  <a:schemeClr val="accent2"/>
                </a:solidFill>
                <a:ea typeface="黑体" panose="02010609060101010101" pitchFamily="2" charset="-122"/>
              </a:rPr>
              <a:t>（</a:t>
            </a:r>
            <a:r>
              <a:rPr lang="en-US" altLang="zh-CN" sz="4000">
                <a:solidFill>
                  <a:schemeClr val="accent2"/>
                </a:solidFill>
                <a:ea typeface="黑体" panose="02010609060101010101" pitchFamily="2" charset="-122"/>
              </a:rPr>
              <a:t>3</a:t>
            </a:r>
            <a:r>
              <a:rPr lang="zh-CN" altLang="en-US" sz="4000" dirty="0">
                <a:solidFill>
                  <a:schemeClr val="accent2"/>
                </a:solidFill>
                <a:ea typeface="黑体" panose="02010609060101010101" pitchFamily="2" charset="-122"/>
              </a:rPr>
              <a:t>）转级技术</a:t>
            </a:r>
            <a:endParaRPr lang="zh-CN" altLang="en-US" sz="4000" dirty="0">
              <a:solidFill>
                <a:schemeClr val="accent2"/>
              </a:solidFill>
              <a:ea typeface="黑体" panose="02010609060101010101" pitchFamily="2" charset="-122"/>
            </a:endParaRPr>
          </a:p>
        </p:txBody>
      </p:sp>
      <p:sp>
        <p:nvSpPr>
          <p:cNvPr id="78851" name="文本占位符 78850"/>
          <p:cNvSpPr>
            <a:spLocks noGrp="1"/>
          </p:cNvSpPr>
          <p:nvPr>
            <p:ph type="body" idx="1"/>
          </p:nvPr>
        </p:nvSpPr>
        <p:spPr>
          <a:xfrm>
            <a:off x="685800" y="1981200"/>
            <a:ext cx="7847013" cy="2095500"/>
          </a:xfrm>
          <a:ln/>
        </p:spPr>
        <p:txBody>
          <a:bodyPr/>
          <a:p>
            <a:pPr indent="919480">
              <a:lnSpc>
                <a:spcPct val="90000"/>
              </a:lnSpc>
              <a:buNone/>
            </a:pPr>
            <a:r>
              <a:rPr lang="zh-CN" altLang="en-US" sz="2400" dirty="0"/>
              <a:t>转级过程包括助推喷管抛洒、燃气发生器工作、进气道堵盖打开等一系列动作，转级通常再</a:t>
            </a:r>
            <a:r>
              <a:rPr lang="en-US" altLang="zh-CN" sz="2400"/>
              <a:t>200</a:t>
            </a:r>
            <a:r>
              <a:rPr lang="zh-CN" altLang="en-US" sz="2400" dirty="0"/>
              <a:t>毫米内完成。转级机构质量大机构复杂，如果转级不能按照预定的序列进行，将会严重影响冲压发动机工作。采用无喷管结构可以大大降低转级的复杂性 </a:t>
            </a:r>
            <a:endParaRPr lang="zh-CN" altLang="en-US" sz="2400" dirty="0"/>
          </a:p>
        </p:txBody>
      </p:sp>
      <p:sp>
        <p:nvSpPr>
          <p:cNvPr id="78853" name="矩形 78852"/>
          <p:cNvSpPr/>
          <p:nvPr/>
        </p:nvSpPr>
        <p:spPr>
          <a:xfrm>
            <a:off x="0" y="0"/>
            <a:ext cx="9144000" cy="0"/>
          </a:xfrm>
          <a:prstGeom prst="rect">
            <a:avLst/>
          </a:prstGeom>
          <a:noFill/>
          <a:ln w="9525">
            <a:noFill/>
          </a:ln>
        </p:spPr>
        <p:txBody>
          <a:bodyPr/>
          <a:p>
            <a:endParaRPr lang="zh-CN" altLang="en-US"/>
          </a:p>
        </p:txBody>
      </p:sp>
      <p:graphicFrame>
        <p:nvGraphicFramePr>
          <p:cNvPr id="78852" name="对象 78851"/>
          <p:cNvGraphicFramePr/>
          <p:nvPr/>
        </p:nvGraphicFramePr>
        <p:xfrm>
          <a:off x="1692275" y="3716338"/>
          <a:ext cx="6192838" cy="2911475"/>
        </p:xfrm>
        <a:graphic>
          <a:graphicData uri="http://schemas.openxmlformats.org/presentationml/2006/ole">
            <mc:AlternateContent xmlns:mc="http://schemas.openxmlformats.org/markup-compatibility/2006">
              <mc:Choice xmlns:v="urn:schemas-microsoft-com:vml" Requires="v">
                <p:oleObj spid="_x0000_s3077" name="" r:id="rId1" imgW="6686550" imgH="3143250" progId="Paint.Picture">
                  <p:embed/>
                </p:oleObj>
              </mc:Choice>
              <mc:Fallback>
                <p:oleObj name="" r:id="rId1" imgW="6686550" imgH="3143250" progId="Paint.Picture">
                  <p:embed/>
                  <p:pic>
                    <p:nvPicPr>
                      <p:cNvPr id="0" name="图片 3076"/>
                      <p:cNvPicPr/>
                      <p:nvPr/>
                    </p:nvPicPr>
                    <p:blipFill>
                      <a:blip r:embed="rId2"/>
                      <a:stretch>
                        <a:fillRect/>
                      </a:stretch>
                    </p:blipFill>
                    <p:spPr>
                      <a:xfrm>
                        <a:off x="1692275" y="3716338"/>
                        <a:ext cx="6192838" cy="2911475"/>
                      </a:xfrm>
                      <a:prstGeom prst="rect">
                        <a:avLst/>
                      </a:prstGeom>
                      <a:noFill/>
                      <a:ln w="38100">
                        <a:noFill/>
                        <a:miter/>
                      </a:ln>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5" name="文本占位符 79874"/>
          <p:cNvSpPr>
            <a:spLocks noGrp="1"/>
          </p:cNvSpPr>
          <p:nvPr>
            <p:ph type="body" idx="1"/>
          </p:nvPr>
        </p:nvSpPr>
        <p:spPr>
          <a:xfrm>
            <a:off x="0" y="549275"/>
            <a:ext cx="9144000" cy="5546725"/>
          </a:xfrm>
          <a:ln/>
        </p:spPr>
        <p:txBody>
          <a:bodyPr/>
          <a:p>
            <a:pPr marL="0" indent="0">
              <a:buNone/>
            </a:pPr>
            <a:r>
              <a:rPr lang="zh-CN" altLang="en-US" sz="4000" dirty="0">
                <a:solidFill>
                  <a:schemeClr val="accent2"/>
                </a:solidFill>
              </a:rPr>
              <a:t>（</a:t>
            </a:r>
            <a:r>
              <a:rPr lang="en-US" altLang="zh-CN" sz="4000">
                <a:solidFill>
                  <a:schemeClr val="accent2"/>
                </a:solidFill>
                <a:latin typeface="黑体" panose="02010609060101010101" pitchFamily="2" charset="-122"/>
                <a:ea typeface="黑体" panose="02010609060101010101" pitchFamily="2" charset="-122"/>
              </a:rPr>
              <a:t>4</a:t>
            </a:r>
            <a:r>
              <a:rPr lang="zh-CN" altLang="en-US" sz="4000" dirty="0">
                <a:solidFill>
                  <a:schemeClr val="accent2"/>
                </a:solidFill>
                <a:latin typeface="黑体" panose="02010609060101010101" pitchFamily="2" charset="-122"/>
                <a:ea typeface="黑体" panose="02010609060101010101" pitchFamily="2" charset="-122"/>
              </a:rPr>
              <a:t>） 高密度能量材料含硼推进剂研制  </a:t>
            </a:r>
            <a:endParaRPr lang="zh-CN" altLang="en-US" sz="4000" dirty="0">
              <a:solidFill>
                <a:schemeClr val="accent2"/>
              </a:solidFill>
              <a:latin typeface="黑体" panose="02010609060101010101" pitchFamily="2" charset="-122"/>
              <a:ea typeface="黑体" panose="02010609060101010101" pitchFamily="2" charset="-122"/>
            </a:endParaRPr>
          </a:p>
          <a:p>
            <a:pPr marL="0" indent="0">
              <a:buNone/>
            </a:pPr>
            <a:r>
              <a:rPr lang="zh-CN" altLang="en-US" sz="2800" dirty="0"/>
              <a:t>           其中较有前途的使含硼推进剂和高密度的碳氢燃料。</a:t>
            </a:r>
            <a:endParaRPr lang="zh-CN" altLang="en-US" sz="2800" dirty="0"/>
          </a:p>
          <a:p>
            <a:pPr marL="0" indent="0">
              <a:buNone/>
            </a:pPr>
            <a:endParaRPr lang="zh-CN" altLang="en-US" sz="2800" dirty="0"/>
          </a:p>
          <a:p>
            <a:pPr marL="0" indent="0">
              <a:buNone/>
            </a:pPr>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5</a:t>
            </a:r>
            <a:r>
              <a:rPr lang="zh-CN" altLang="en-US" sz="4000" dirty="0">
                <a:solidFill>
                  <a:schemeClr val="accent2"/>
                </a:solidFill>
                <a:latin typeface="黑体" panose="02010609060101010101" pitchFamily="2" charset="-122"/>
                <a:ea typeface="黑体" panose="02010609060101010101" pitchFamily="2" charset="-122"/>
              </a:rPr>
              <a:t>） 新型的控制技术 </a:t>
            </a:r>
            <a:r>
              <a:rPr lang="en-US" altLang="zh-CN" sz="4000">
                <a:solidFill>
                  <a:schemeClr val="accent2"/>
                </a:solidFill>
                <a:latin typeface="黑体" panose="02010609060101010101" pitchFamily="2" charset="-122"/>
                <a:ea typeface="黑体" panose="02010609060101010101" pitchFamily="2" charset="-122"/>
              </a:rPr>
              <a:t>BTT</a:t>
            </a:r>
            <a:r>
              <a:rPr lang="zh-CN" altLang="en-US" sz="4000" dirty="0">
                <a:solidFill>
                  <a:schemeClr val="accent2"/>
                </a:solidFill>
                <a:latin typeface="黑体" panose="02010609060101010101" pitchFamily="2" charset="-122"/>
                <a:ea typeface="黑体" panose="02010609060101010101" pitchFamily="2" charset="-122"/>
              </a:rPr>
              <a:t>技术</a:t>
            </a:r>
            <a:endParaRPr lang="zh-CN" altLang="en-US" sz="4000" dirty="0">
              <a:solidFill>
                <a:schemeClr val="accent2"/>
              </a:solidFill>
              <a:latin typeface="黑体" panose="02010609060101010101" pitchFamily="2" charset="-122"/>
              <a:ea typeface="黑体" panose="02010609060101010101" pitchFamily="2" charset="-122"/>
            </a:endParaRPr>
          </a:p>
          <a:p>
            <a:pPr marL="0" indent="0">
              <a:buNone/>
            </a:pPr>
            <a:r>
              <a:rPr lang="zh-CN" altLang="en-US" sz="2800" dirty="0"/>
              <a:t>            就是倾斜转弯技术，是一种新型的导弹控制与布局方案，它有别于目前大量生产与设计的防空导弹。</a:t>
            </a:r>
            <a:r>
              <a:rPr lang="en-US" altLang="zh-CN" sz="2800"/>
              <a:t>BTT</a:t>
            </a:r>
            <a:r>
              <a:rPr lang="zh-CN" altLang="en-US" sz="2800" dirty="0"/>
              <a:t>形式的导弹可能只有一个或两个方位上具有最后的机动性。它是首先将弹体控制的最大升力的方向指向目标，这时就可以利用最有利的条件飞向目标。这对导弹动力系统的设计、气动布局、机动能力等都会带来很大的好处。</a:t>
            </a:r>
            <a:endParaRPr lang="zh-CN" altLang="en-US"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标题 80897"/>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6</a:t>
            </a:r>
            <a:r>
              <a:rPr lang="zh-CN" altLang="en-US" sz="4000" dirty="0">
                <a:solidFill>
                  <a:schemeClr val="accent2"/>
                </a:solidFill>
                <a:latin typeface="黑体" panose="02010609060101010101" pitchFamily="2" charset="-122"/>
                <a:ea typeface="黑体" panose="02010609060101010101" pitchFamily="2" charset="-122"/>
              </a:rPr>
              <a:t>） 热防护问题</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80899" name="文本占位符 80898"/>
          <p:cNvSpPr>
            <a:spLocks noGrp="1"/>
          </p:cNvSpPr>
          <p:nvPr>
            <p:ph type="body" idx="1"/>
          </p:nvPr>
        </p:nvSpPr>
        <p:spPr>
          <a:ln/>
        </p:spPr>
        <p:txBody>
          <a:bodyPr/>
          <a:p>
            <a:pPr indent="817880">
              <a:buNone/>
            </a:pPr>
            <a:endParaRPr lang="en-US" altLang="zh-CN" dirty="0"/>
          </a:p>
          <a:p>
            <a:pPr indent="817880">
              <a:buNone/>
            </a:pPr>
            <a:r>
              <a:rPr lang="zh-CN" altLang="en-US" dirty="0"/>
              <a:t>由于整体式冲压发动机燃烧室的双重功用，对壳体的热防护要求特别苛刻，主动冷却难以实现，目前均采用烧蚀热防护。美国研制的整体式冲压发动机大多数选用硅橡胶作为热防护材料。</a:t>
            </a:r>
            <a:endParaRPr lang="zh-CN"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7</a:t>
            </a:r>
            <a:r>
              <a:rPr lang="zh-CN" altLang="en-US" sz="4000" dirty="0">
                <a:solidFill>
                  <a:schemeClr val="accent2"/>
                </a:solidFill>
                <a:latin typeface="黑体" panose="02010609060101010101" pitchFamily="2" charset="-122"/>
                <a:ea typeface="黑体" panose="02010609060101010101" pitchFamily="2" charset="-122"/>
              </a:rPr>
              <a:t>） 堵盖设计问题</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81923" name="文本占位符 81922"/>
          <p:cNvSpPr>
            <a:spLocks noGrp="1"/>
          </p:cNvSpPr>
          <p:nvPr>
            <p:ph type="body" idx="1"/>
          </p:nvPr>
        </p:nvSpPr>
        <p:spPr>
          <a:ln/>
        </p:spPr>
        <p:txBody>
          <a:bodyPr/>
          <a:p>
            <a:pPr indent="919480">
              <a:buNone/>
            </a:pPr>
            <a:endParaRPr lang="en-US" altLang="zh-CN" dirty="0"/>
          </a:p>
          <a:p>
            <a:pPr indent="919480">
              <a:buNone/>
            </a:pPr>
            <a:r>
              <a:rPr lang="zh-CN" altLang="en-US" dirty="0"/>
              <a:t>进气道和燃气发生器堵盖在助推时必须能够承受高压的作用，同时能可靠密封，再发动机转级时能够可靠而迅速打开。堵盖的设计技术含量较高。当前使用的可抛式堵盖方案有整块式、分瓣式和易碎式。</a:t>
            </a:r>
            <a:endParaRPr lang="zh-CN"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标题 83969"/>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8</a:t>
            </a:r>
            <a:r>
              <a:rPr lang="zh-CN" altLang="en-US" sz="4000" dirty="0">
                <a:solidFill>
                  <a:schemeClr val="accent2"/>
                </a:solidFill>
                <a:latin typeface="黑体" panose="02010609060101010101" pitchFamily="2" charset="-122"/>
                <a:ea typeface="黑体" panose="02010609060101010101" pitchFamily="2" charset="-122"/>
              </a:rPr>
              <a:t>）燃气流量调节</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83971" name="文本占位符 83970"/>
          <p:cNvSpPr>
            <a:spLocks noGrp="1"/>
          </p:cNvSpPr>
          <p:nvPr>
            <p:ph type="body" idx="1"/>
          </p:nvPr>
        </p:nvSpPr>
        <p:spPr>
          <a:ln/>
        </p:spPr>
        <p:txBody>
          <a:bodyPr/>
          <a:p>
            <a:pPr indent="1006475">
              <a:lnSpc>
                <a:spcPct val="90000"/>
              </a:lnSpc>
              <a:buNone/>
            </a:pPr>
            <a:r>
              <a:rPr lang="zh-CN" altLang="en-US" dirty="0"/>
              <a:t>目前的主要方式有三种，当导弹为固定弹道飞行时，可以采用多次浇铸不同燃速的装药或采用变燃面装药；另一种是采用可调喷管喉部面积，这种方法的技术难度大；对于非雍塞式燃气发生器，其燃气生成量取决于补燃室压强的大小，这种方式可以达到自适应调节的目的，但是这种方式要求推进剂低压燃烧室性能好，推进剂的压强指数较高。</a:t>
            </a:r>
            <a:endParaRPr lang="zh-CN" altLang="en-US" dirty="0"/>
          </a:p>
          <a:p>
            <a:pPr indent="1006475">
              <a:lnSpc>
                <a:spcPct val="90000"/>
              </a:lnSpc>
              <a:buNone/>
            </a:pPr>
            <a:endParaRPr lang="zh-CN"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标题 84993"/>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9</a:t>
            </a:r>
            <a:r>
              <a:rPr lang="zh-CN" altLang="en-US" sz="4000" dirty="0">
                <a:solidFill>
                  <a:schemeClr val="accent2"/>
                </a:solidFill>
                <a:latin typeface="黑体" panose="02010609060101010101" pitchFamily="2" charset="-122"/>
                <a:ea typeface="黑体" panose="02010609060101010101" pitchFamily="2" charset="-122"/>
              </a:rPr>
              <a:t>）尾喷管设计问题</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84995" name="文本占位符 84994"/>
          <p:cNvSpPr>
            <a:spLocks noGrp="1"/>
          </p:cNvSpPr>
          <p:nvPr>
            <p:ph type="body" idx="1"/>
          </p:nvPr>
        </p:nvSpPr>
        <p:spPr>
          <a:xfrm>
            <a:off x="685800" y="1981200"/>
            <a:ext cx="8134350" cy="2384425"/>
          </a:xfrm>
          <a:ln/>
        </p:spPr>
        <p:txBody>
          <a:bodyPr/>
          <a:p>
            <a:pPr indent="919480">
              <a:lnSpc>
                <a:spcPct val="80000"/>
              </a:lnSpc>
              <a:buNone/>
            </a:pPr>
            <a:r>
              <a:rPr lang="zh-CN" altLang="en-US" sz="2400" dirty="0"/>
              <a:t>整体式冲压发动机的助推药柱置于冲压发动机的燃烧室中，助推器工作时，燃烧室中压力较高，要求喷管喉径较小。转级后，冲压发动机工作时，燃烧室压力较低，要求喷管喉径较大。因此助推喷管的设计和抛洒机构的设计非常重要。目前主要采取可抛喷管、可烧蚀喷管和无喷管装药三种方案。</a:t>
            </a:r>
            <a:endParaRPr lang="zh-CN" altLang="en-US" sz="2400" dirty="0"/>
          </a:p>
        </p:txBody>
      </p:sp>
      <p:sp>
        <p:nvSpPr>
          <p:cNvPr id="84997" name="矩形 84996"/>
          <p:cNvSpPr/>
          <p:nvPr/>
        </p:nvSpPr>
        <p:spPr>
          <a:xfrm>
            <a:off x="0" y="2667000"/>
            <a:ext cx="9144000" cy="0"/>
          </a:xfrm>
          <a:prstGeom prst="rect">
            <a:avLst/>
          </a:prstGeom>
          <a:noFill/>
          <a:ln w="9525">
            <a:noFill/>
          </a:ln>
        </p:spPr>
        <p:txBody>
          <a:bodyPr/>
          <a:p>
            <a:endParaRPr lang="zh-CN" altLang="en-US"/>
          </a:p>
        </p:txBody>
      </p:sp>
      <p:graphicFrame>
        <p:nvGraphicFramePr>
          <p:cNvPr id="84996" name="对象 84995"/>
          <p:cNvGraphicFramePr/>
          <p:nvPr/>
        </p:nvGraphicFramePr>
        <p:xfrm>
          <a:off x="827088" y="4652963"/>
          <a:ext cx="1514475" cy="1524000"/>
        </p:xfrm>
        <a:graphic>
          <a:graphicData uri="http://schemas.openxmlformats.org/presentationml/2006/ole">
            <mc:AlternateContent xmlns:mc="http://schemas.openxmlformats.org/markup-compatibility/2006">
              <mc:Choice xmlns:v="urn:schemas-microsoft-com:vml" Requires="v">
                <p:oleObj spid="_x0000_s3080" name="" r:id="rId1" imgW="1924050" imgH="1933575" progId="Paint.Picture">
                  <p:embed/>
                </p:oleObj>
              </mc:Choice>
              <mc:Fallback>
                <p:oleObj name="" r:id="rId1" imgW="1924050" imgH="1933575" progId="Paint.Picture">
                  <p:embed/>
                  <p:pic>
                    <p:nvPicPr>
                      <p:cNvPr id="0" name="图片 3079"/>
                      <p:cNvPicPr/>
                      <p:nvPr/>
                    </p:nvPicPr>
                    <p:blipFill>
                      <a:blip r:embed="rId2"/>
                      <a:stretch>
                        <a:fillRect/>
                      </a:stretch>
                    </p:blipFill>
                    <p:spPr>
                      <a:xfrm>
                        <a:off x="827088" y="4652963"/>
                        <a:ext cx="1514475" cy="1524000"/>
                      </a:xfrm>
                      <a:prstGeom prst="rect">
                        <a:avLst/>
                      </a:prstGeom>
                      <a:noFill/>
                      <a:ln w="38100">
                        <a:noFill/>
                        <a:miter/>
                      </a:ln>
                    </p:spPr>
                  </p:pic>
                </p:oleObj>
              </mc:Fallback>
            </mc:AlternateContent>
          </a:graphicData>
        </a:graphic>
      </p:graphicFrame>
      <p:sp>
        <p:nvSpPr>
          <p:cNvPr id="84999" name="矩形 84998"/>
          <p:cNvSpPr/>
          <p:nvPr/>
        </p:nvSpPr>
        <p:spPr>
          <a:xfrm>
            <a:off x="0" y="2776538"/>
            <a:ext cx="9144000" cy="0"/>
          </a:xfrm>
          <a:prstGeom prst="rect">
            <a:avLst/>
          </a:prstGeom>
          <a:noFill/>
          <a:ln w="9525">
            <a:noFill/>
          </a:ln>
        </p:spPr>
        <p:txBody>
          <a:bodyPr/>
          <a:p>
            <a:endParaRPr lang="zh-CN" altLang="en-US"/>
          </a:p>
        </p:txBody>
      </p:sp>
      <p:graphicFrame>
        <p:nvGraphicFramePr>
          <p:cNvPr id="84998" name="对象 84997"/>
          <p:cNvGraphicFramePr/>
          <p:nvPr/>
        </p:nvGraphicFramePr>
        <p:xfrm>
          <a:off x="2411413" y="4797425"/>
          <a:ext cx="1647825" cy="1304925"/>
        </p:xfrm>
        <a:graphic>
          <a:graphicData uri="http://schemas.openxmlformats.org/presentationml/2006/ole">
            <mc:AlternateContent xmlns:mc="http://schemas.openxmlformats.org/markup-compatibility/2006">
              <mc:Choice xmlns:v="urn:schemas-microsoft-com:vml" Requires="v">
                <p:oleObj spid="_x0000_s3079" name="" r:id="rId3" imgW="1990725" imgH="1581150" progId="Paint.Picture">
                  <p:embed/>
                </p:oleObj>
              </mc:Choice>
              <mc:Fallback>
                <p:oleObj name="" r:id="rId3" imgW="1990725" imgH="1581150" progId="Paint.Picture">
                  <p:embed/>
                  <p:pic>
                    <p:nvPicPr>
                      <p:cNvPr id="0" name="图片 3078"/>
                      <p:cNvPicPr/>
                      <p:nvPr/>
                    </p:nvPicPr>
                    <p:blipFill>
                      <a:blip r:embed="rId4"/>
                      <a:stretch>
                        <a:fillRect/>
                      </a:stretch>
                    </p:blipFill>
                    <p:spPr>
                      <a:xfrm>
                        <a:off x="2411413" y="4797425"/>
                        <a:ext cx="1647825" cy="1304925"/>
                      </a:xfrm>
                      <a:prstGeom prst="rect">
                        <a:avLst/>
                      </a:prstGeom>
                      <a:noFill/>
                      <a:ln w="38100">
                        <a:noFill/>
                        <a:miter/>
                      </a:ln>
                    </p:spPr>
                  </p:pic>
                </p:oleObj>
              </mc:Fallback>
            </mc:AlternateContent>
          </a:graphicData>
        </a:graphic>
      </p:graphicFrame>
      <p:sp>
        <p:nvSpPr>
          <p:cNvPr id="85001" name="矩形 85000"/>
          <p:cNvSpPr/>
          <p:nvPr/>
        </p:nvSpPr>
        <p:spPr>
          <a:xfrm>
            <a:off x="0" y="2795588"/>
            <a:ext cx="9144000" cy="0"/>
          </a:xfrm>
          <a:prstGeom prst="rect">
            <a:avLst/>
          </a:prstGeom>
          <a:noFill/>
          <a:ln w="9525">
            <a:noFill/>
          </a:ln>
        </p:spPr>
        <p:txBody>
          <a:bodyPr/>
          <a:p>
            <a:endParaRPr lang="zh-CN" altLang="en-US"/>
          </a:p>
        </p:txBody>
      </p:sp>
      <p:graphicFrame>
        <p:nvGraphicFramePr>
          <p:cNvPr id="85000" name="对象 84999"/>
          <p:cNvGraphicFramePr/>
          <p:nvPr/>
        </p:nvGraphicFramePr>
        <p:xfrm>
          <a:off x="4356100" y="4797425"/>
          <a:ext cx="1362075" cy="1266825"/>
        </p:xfrm>
        <a:graphic>
          <a:graphicData uri="http://schemas.openxmlformats.org/presentationml/2006/ole">
            <mc:AlternateContent xmlns:mc="http://schemas.openxmlformats.org/markup-compatibility/2006">
              <mc:Choice xmlns:v="urn:schemas-microsoft-com:vml" Requires="v">
                <p:oleObj spid="_x0000_s3081" name="" r:id="rId5" imgW="1638300" imgH="1524000" progId="Paint.Picture">
                  <p:embed/>
                </p:oleObj>
              </mc:Choice>
              <mc:Fallback>
                <p:oleObj name="" r:id="rId5" imgW="1638300" imgH="1524000" progId="Paint.Picture">
                  <p:embed/>
                  <p:pic>
                    <p:nvPicPr>
                      <p:cNvPr id="0" name="图片 3080"/>
                      <p:cNvPicPr/>
                      <p:nvPr/>
                    </p:nvPicPr>
                    <p:blipFill>
                      <a:blip r:embed="rId6"/>
                      <a:stretch>
                        <a:fillRect/>
                      </a:stretch>
                    </p:blipFill>
                    <p:spPr>
                      <a:xfrm>
                        <a:off x="4356100" y="4797425"/>
                        <a:ext cx="1362075" cy="1266825"/>
                      </a:xfrm>
                      <a:prstGeom prst="rect">
                        <a:avLst/>
                      </a:prstGeom>
                      <a:noFill/>
                      <a:ln w="38100">
                        <a:noFill/>
                        <a:miter/>
                      </a:ln>
                    </p:spPr>
                  </p:pic>
                </p:oleObj>
              </mc:Fallback>
            </mc:AlternateContent>
          </a:graphicData>
        </a:graphic>
      </p:graphicFrame>
      <p:sp>
        <p:nvSpPr>
          <p:cNvPr id="85003" name="矩形 85002"/>
          <p:cNvSpPr/>
          <p:nvPr/>
        </p:nvSpPr>
        <p:spPr>
          <a:xfrm>
            <a:off x="0" y="2438400"/>
            <a:ext cx="9144000" cy="0"/>
          </a:xfrm>
          <a:prstGeom prst="rect">
            <a:avLst/>
          </a:prstGeom>
          <a:noFill/>
          <a:ln w="9525">
            <a:noFill/>
          </a:ln>
        </p:spPr>
        <p:txBody>
          <a:bodyPr/>
          <a:p>
            <a:endParaRPr lang="zh-CN" altLang="en-US"/>
          </a:p>
        </p:txBody>
      </p:sp>
      <p:graphicFrame>
        <p:nvGraphicFramePr>
          <p:cNvPr id="85002" name="对象 85001"/>
          <p:cNvGraphicFramePr/>
          <p:nvPr/>
        </p:nvGraphicFramePr>
        <p:xfrm>
          <a:off x="6011863" y="4868863"/>
          <a:ext cx="2555875" cy="1152525"/>
        </p:xfrm>
        <a:graphic>
          <a:graphicData uri="http://schemas.openxmlformats.org/presentationml/2006/ole">
            <mc:AlternateContent xmlns:mc="http://schemas.openxmlformats.org/markup-compatibility/2006">
              <mc:Choice xmlns:v="urn:schemas-microsoft-com:vml" Requires="v">
                <p:oleObj spid="_x0000_s3084" name="" r:id="rId7" imgW="6057900" imgH="2743200" progId="Paint.Picture">
                  <p:embed/>
                </p:oleObj>
              </mc:Choice>
              <mc:Fallback>
                <p:oleObj name="" r:id="rId7" imgW="6057900" imgH="2743200" progId="Paint.Picture">
                  <p:embed/>
                  <p:pic>
                    <p:nvPicPr>
                      <p:cNvPr id="0" name="图片 3083"/>
                      <p:cNvPicPr/>
                      <p:nvPr/>
                    </p:nvPicPr>
                    <p:blipFill>
                      <a:blip r:embed="rId8"/>
                      <a:stretch>
                        <a:fillRect/>
                      </a:stretch>
                    </p:blipFill>
                    <p:spPr>
                      <a:xfrm>
                        <a:off x="6011863" y="4868863"/>
                        <a:ext cx="2555875" cy="1152525"/>
                      </a:xfrm>
                      <a:prstGeom prst="rect">
                        <a:avLst/>
                      </a:prstGeom>
                      <a:noFill/>
                      <a:ln w="38100">
                        <a:noFill/>
                        <a:miter/>
                      </a:ln>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标题 86017"/>
          <p:cNvSpPr>
            <a:spLocks noGrp="1"/>
          </p:cNvSpPr>
          <p:nvPr>
            <p:ph type="title"/>
          </p:nvPr>
        </p:nvSpPr>
        <p:spPr>
          <a:ln/>
        </p:spPr>
        <p:txBody>
          <a:bodyPr anchor="ctr" anchorCtr="0"/>
          <a:p>
            <a:pPr algn="l"/>
            <a:r>
              <a:rPr lang="zh-CN" altLang="en-US" sz="4000" dirty="0">
                <a:solidFill>
                  <a:schemeClr val="accent2"/>
                </a:solidFill>
                <a:latin typeface="黑体" panose="02010609060101010101" pitchFamily="2" charset="-122"/>
                <a:ea typeface="黑体" panose="02010609060101010101" pitchFamily="2" charset="-122"/>
              </a:rPr>
              <a:t>（</a:t>
            </a:r>
            <a:r>
              <a:rPr lang="en-US" altLang="zh-CN" sz="4000">
                <a:solidFill>
                  <a:schemeClr val="accent2"/>
                </a:solidFill>
                <a:latin typeface="黑体" panose="02010609060101010101" pitchFamily="2" charset="-122"/>
                <a:ea typeface="黑体" panose="02010609060101010101" pitchFamily="2" charset="-122"/>
              </a:rPr>
              <a:t>10</a:t>
            </a:r>
            <a:r>
              <a:rPr lang="zh-CN" altLang="en-US" sz="4000" dirty="0">
                <a:solidFill>
                  <a:schemeClr val="accent2"/>
                </a:solidFill>
                <a:latin typeface="黑体" panose="02010609060101010101" pitchFamily="2" charset="-122"/>
                <a:ea typeface="黑体" panose="02010609060101010101" pitchFamily="2" charset="-122"/>
              </a:rPr>
              <a:t>） 最佳补燃室设计</a:t>
            </a:r>
            <a:endParaRPr lang="zh-CN" altLang="en-US" sz="4000" dirty="0">
              <a:solidFill>
                <a:schemeClr val="accent2"/>
              </a:solidFill>
              <a:latin typeface="黑体" panose="02010609060101010101" pitchFamily="2" charset="-122"/>
              <a:ea typeface="黑体" panose="02010609060101010101" pitchFamily="2" charset="-122"/>
            </a:endParaRPr>
          </a:p>
        </p:txBody>
      </p:sp>
      <p:sp>
        <p:nvSpPr>
          <p:cNvPr id="86019" name="文本占位符 86018"/>
          <p:cNvSpPr>
            <a:spLocks noGrp="1"/>
          </p:cNvSpPr>
          <p:nvPr>
            <p:ph type="body" sz="half" idx="1"/>
          </p:nvPr>
        </p:nvSpPr>
        <p:spPr>
          <a:xfrm>
            <a:off x="685800" y="1981200"/>
            <a:ext cx="3810000" cy="4114800"/>
          </a:xfrm>
          <a:ln/>
        </p:spPr>
        <p:txBody>
          <a:bodyPr/>
          <a:p>
            <a:pPr indent="919480">
              <a:buClrTx/>
              <a:buSzTx/>
              <a:buFontTx/>
              <a:buNone/>
            </a:pPr>
            <a:r>
              <a:rPr lang="zh-CN" altLang="en-US" sz="2400" dirty="0"/>
              <a:t>最佳设计可以保障补燃室有较高的燃烧效率。主要方式有：补燃室长度选择、空气和燃气喷射冲量、空气进气角、侧向进气的数量，方向和位置，所有这些措施旨在改进掺混，提高燃烧效果和增加比冲。</a:t>
            </a:r>
            <a:endParaRPr lang="zh-CN" altLang="en-US" sz="2400" dirty="0"/>
          </a:p>
        </p:txBody>
      </p:sp>
      <p:pic>
        <p:nvPicPr>
          <p:cNvPr id="86020" name="内容占位符 86019"/>
          <p:cNvPicPr>
            <a:picLocks noChangeAspect="1"/>
          </p:cNvPicPr>
          <p:nvPr>
            <p:ph sz="quarter" idx="2"/>
          </p:nvPr>
        </p:nvPicPr>
        <p:blipFill>
          <a:blip r:embed="rId1">
            <a:grayscl/>
          </a:blip>
          <a:srcRect r="4694"/>
          <a:stretch>
            <a:fillRect/>
          </a:stretch>
        </p:blipFill>
        <p:spPr>
          <a:xfrm>
            <a:off x="4572000" y="1628775"/>
            <a:ext cx="3810000" cy="814388"/>
          </a:xfrm>
          <a:ln/>
        </p:spPr>
      </p:pic>
      <p:pic>
        <p:nvPicPr>
          <p:cNvPr id="86022" name="内容占位符 86021"/>
          <p:cNvPicPr>
            <a:picLocks noChangeAspect="1"/>
          </p:cNvPicPr>
          <p:nvPr>
            <p:ph sz="quarter" idx="3"/>
          </p:nvPr>
        </p:nvPicPr>
        <p:blipFill>
          <a:blip r:embed="rId2">
            <a:grayscl/>
          </a:blip>
          <a:srcRect r="4694"/>
          <a:stretch>
            <a:fillRect/>
          </a:stretch>
        </p:blipFill>
        <p:spPr>
          <a:xfrm>
            <a:off x="4500563" y="2781300"/>
            <a:ext cx="3810000" cy="766763"/>
          </a:xfrm>
          <a:ln/>
        </p:spPr>
      </p:pic>
      <p:sp>
        <p:nvSpPr>
          <p:cNvPr id="86025" name="矩形 86024"/>
          <p:cNvSpPr/>
          <p:nvPr/>
        </p:nvSpPr>
        <p:spPr>
          <a:xfrm>
            <a:off x="0" y="2747963"/>
            <a:ext cx="9144000" cy="0"/>
          </a:xfrm>
          <a:prstGeom prst="rect">
            <a:avLst/>
          </a:prstGeom>
          <a:noFill/>
          <a:ln w="9525">
            <a:noFill/>
          </a:ln>
        </p:spPr>
        <p:txBody>
          <a:bodyPr/>
          <a:p>
            <a:endParaRPr lang="zh-CN" altLang="en-US"/>
          </a:p>
        </p:txBody>
      </p:sp>
      <p:graphicFrame>
        <p:nvGraphicFramePr>
          <p:cNvPr id="86024" name="对象 86023"/>
          <p:cNvGraphicFramePr/>
          <p:nvPr/>
        </p:nvGraphicFramePr>
        <p:xfrm>
          <a:off x="5148263" y="3644900"/>
          <a:ext cx="2657475" cy="1362075"/>
        </p:xfrm>
        <a:graphic>
          <a:graphicData uri="http://schemas.openxmlformats.org/presentationml/2006/ole">
            <mc:AlternateContent xmlns:mc="http://schemas.openxmlformats.org/markup-compatibility/2006">
              <mc:Choice xmlns:v="urn:schemas-microsoft-com:vml" Requires="v">
                <p:oleObj spid="_x0000_s3082" name="" r:id="rId3" imgW="3190875" imgH="1628775" progId="Paint.Picture">
                  <p:embed/>
                </p:oleObj>
              </mc:Choice>
              <mc:Fallback>
                <p:oleObj name="" r:id="rId3" imgW="3190875" imgH="1628775" progId="Paint.Picture">
                  <p:embed/>
                  <p:pic>
                    <p:nvPicPr>
                      <p:cNvPr id="0" name="图片 3081"/>
                      <p:cNvPicPr/>
                      <p:nvPr/>
                    </p:nvPicPr>
                    <p:blipFill>
                      <a:blip r:embed="rId4"/>
                      <a:stretch>
                        <a:fillRect/>
                      </a:stretch>
                    </p:blipFill>
                    <p:spPr>
                      <a:xfrm>
                        <a:off x="5148263" y="3644900"/>
                        <a:ext cx="2657475" cy="1362075"/>
                      </a:xfrm>
                      <a:prstGeom prst="rect">
                        <a:avLst/>
                      </a:prstGeom>
                      <a:noFill/>
                      <a:ln w="38100">
                        <a:noFill/>
                        <a:miter/>
                      </a:ln>
                    </p:spPr>
                  </p:pic>
                </p:oleObj>
              </mc:Fallback>
            </mc:AlternateContent>
          </a:graphicData>
        </a:graphic>
      </p:graphicFrame>
      <p:sp>
        <p:nvSpPr>
          <p:cNvPr id="86027" name="矩形 86026"/>
          <p:cNvSpPr/>
          <p:nvPr/>
        </p:nvSpPr>
        <p:spPr>
          <a:xfrm>
            <a:off x="0" y="2714625"/>
            <a:ext cx="9144000" cy="0"/>
          </a:xfrm>
          <a:prstGeom prst="rect">
            <a:avLst/>
          </a:prstGeom>
          <a:noFill/>
          <a:ln w="9525">
            <a:noFill/>
          </a:ln>
        </p:spPr>
        <p:txBody>
          <a:bodyPr/>
          <a:p>
            <a:endParaRPr lang="zh-CN" altLang="en-US"/>
          </a:p>
        </p:txBody>
      </p:sp>
      <p:graphicFrame>
        <p:nvGraphicFramePr>
          <p:cNvPr id="86026" name="对象 86025"/>
          <p:cNvGraphicFramePr/>
          <p:nvPr/>
        </p:nvGraphicFramePr>
        <p:xfrm>
          <a:off x="5148263" y="5157788"/>
          <a:ext cx="2324100" cy="1428750"/>
        </p:xfrm>
        <a:graphic>
          <a:graphicData uri="http://schemas.openxmlformats.org/presentationml/2006/ole">
            <mc:AlternateContent xmlns:mc="http://schemas.openxmlformats.org/markup-compatibility/2006">
              <mc:Choice xmlns:v="urn:schemas-microsoft-com:vml" Requires="v">
                <p:oleObj spid="_x0000_s3083" name="" r:id="rId5" imgW="4467225" imgH="2743200" progId="Paint.Picture">
                  <p:embed/>
                </p:oleObj>
              </mc:Choice>
              <mc:Fallback>
                <p:oleObj name="" r:id="rId5" imgW="4467225" imgH="2743200" progId="Paint.Picture">
                  <p:embed/>
                  <p:pic>
                    <p:nvPicPr>
                      <p:cNvPr id="0" name="图片 3082"/>
                      <p:cNvPicPr/>
                      <p:nvPr/>
                    </p:nvPicPr>
                    <p:blipFill>
                      <a:blip r:embed="rId6"/>
                      <a:stretch>
                        <a:fillRect/>
                      </a:stretch>
                    </p:blipFill>
                    <p:spPr>
                      <a:xfrm>
                        <a:off x="5148263" y="5157788"/>
                        <a:ext cx="2324100" cy="1428750"/>
                      </a:xfrm>
                      <a:prstGeom prst="rect">
                        <a:avLst/>
                      </a:prstGeom>
                      <a:noFill/>
                      <a:ln w="38100">
                        <a:noFill/>
                        <a:miter/>
                      </a:ln>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标题 106497"/>
          <p:cNvSpPr>
            <a:spLocks noGrp="1"/>
          </p:cNvSpPr>
          <p:nvPr>
            <p:ph type="title"/>
          </p:nvPr>
        </p:nvSpPr>
        <p:spPr>
          <a:ln/>
        </p:spPr>
        <p:txBody>
          <a:bodyPr anchor="ctr" anchorCtr="0"/>
          <a:p>
            <a:pPr algn="l"/>
            <a:r>
              <a:rPr lang="en-US" altLang="zh-CN">
                <a:solidFill>
                  <a:schemeClr val="accent2"/>
                </a:solidFill>
              </a:rPr>
              <a:t>3 </a:t>
            </a:r>
            <a:r>
              <a:rPr lang="zh-CN" altLang="en-US" dirty="0">
                <a:solidFill>
                  <a:schemeClr val="accent2"/>
                </a:solidFill>
              </a:rPr>
              <a:t>直联式试验数据处理</a:t>
            </a:r>
            <a:endParaRPr lang="zh-CN" altLang="en-US" dirty="0">
              <a:solidFill>
                <a:schemeClr val="accent2"/>
              </a:solidFill>
            </a:endParaRPr>
          </a:p>
        </p:txBody>
      </p:sp>
      <p:sp>
        <p:nvSpPr>
          <p:cNvPr id="106499" name="文本占位符 106498"/>
          <p:cNvSpPr>
            <a:spLocks noGrp="1"/>
          </p:cNvSpPr>
          <p:nvPr>
            <p:ph type="body" idx="1"/>
          </p:nvPr>
        </p:nvSpPr>
        <p:spPr>
          <a:ln/>
        </p:spPr>
        <p:txBody>
          <a:bodyPr/>
          <a:p>
            <a:r>
              <a:rPr lang="en-US" altLang="zh-CN" b="1"/>
              <a:t>1</a:t>
            </a:r>
            <a:r>
              <a:rPr lang="zh-CN" altLang="en-US" b="1" dirty="0"/>
              <a:t>）进气道质量流率</a:t>
            </a:r>
            <a:endParaRPr lang="zh-CN" altLang="en-US" dirty="0"/>
          </a:p>
          <a:p>
            <a:r>
              <a:rPr lang="en-US" altLang="zh-CN" b="1"/>
              <a:t>2) </a:t>
            </a:r>
            <a:r>
              <a:rPr lang="zh-CN" altLang="en-US" b="1" dirty="0"/>
              <a:t>燃气发生器质量流率</a:t>
            </a:r>
            <a:endParaRPr lang="zh-CN" altLang="en-US" dirty="0"/>
          </a:p>
          <a:p>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52225"/>
          <p:cNvSpPr>
            <a:spLocks noGrp="1"/>
          </p:cNvSpPr>
          <p:nvPr>
            <p:ph type="title"/>
          </p:nvPr>
        </p:nvSpPr>
        <p:spPr>
          <a:ln/>
        </p:spPr>
        <p:txBody>
          <a:bodyPr anchor="ctr" anchorCtr="0"/>
          <a:p>
            <a:pPr algn="l"/>
            <a:r>
              <a:rPr lang="zh-CN" altLang="en-US" sz="5400" b="1" dirty="0">
                <a:solidFill>
                  <a:srgbClr val="FF0000"/>
                </a:solidFill>
                <a:latin typeface="黑体" panose="02010609060101010101" pitchFamily="2" charset="-122"/>
                <a:ea typeface="黑体" panose="02010609060101010101" pitchFamily="2" charset="-122"/>
              </a:rPr>
              <a:t>三 各国发展现状</a:t>
            </a:r>
            <a:endParaRPr lang="zh-CN" altLang="en-US" sz="5400" b="1" dirty="0">
              <a:solidFill>
                <a:srgbClr val="FF0000"/>
              </a:solidFill>
              <a:latin typeface="黑体" panose="02010609060101010101" pitchFamily="2" charset="-122"/>
              <a:ea typeface="黑体" panose="02010609060101010101" pitchFamily="2" charset="-122"/>
            </a:endParaRPr>
          </a:p>
        </p:txBody>
      </p:sp>
      <p:sp>
        <p:nvSpPr>
          <p:cNvPr id="52227" name="文本占位符 52226"/>
          <p:cNvSpPr>
            <a:spLocks noGrp="1"/>
          </p:cNvSpPr>
          <p:nvPr>
            <p:ph type="body" idx="1"/>
          </p:nvPr>
        </p:nvSpPr>
        <p:spPr>
          <a:ln/>
        </p:spPr>
        <p:txBody>
          <a:bodyPr/>
          <a:p>
            <a:r>
              <a:rPr lang="zh-CN" altLang="en-US" sz="2800" b="1" dirty="0"/>
              <a:t>前苏联</a:t>
            </a:r>
            <a:endParaRPr lang="zh-CN" altLang="en-US" sz="2800" b="1" dirty="0"/>
          </a:p>
          <a:p>
            <a:r>
              <a:rPr lang="zh-CN" altLang="en-US" sz="2800" b="1" dirty="0"/>
              <a:t>欧共体</a:t>
            </a:r>
            <a:endParaRPr lang="zh-CN" altLang="en-US" sz="2800" b="1" dirty="0"/>
          </a:p>
          <a:p>
            <a:r>
              <a:rPr lang="zh-CN" altLang="en-US" sz="2800" b="1" dirty="0"/>
              <a:t>美国</a:t>
            </a:r>
            <a:endParaRPr lang="zh-CN" altLang="en-US" sz="2800" b="1" dirty="0"/>
          </a:p>
          <a:p>
            <a:r>
              <a:rPr lang="zh-CN" altLang="en-US" sz="2800" b="1" dirty="0"/>
              <a:t>国内</a:t>
            </a:r>
            <a:endParaRPr lang="zh-CN" altLang="en-US" sz="2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标题 82945"/>
          <p:cNvSpPr>
            <a:spLocks noGrp="1"/>
          </p:cNvSpPr>
          <p:nvPr>
            <p:ph type="title"/>
          </p:nvPr>
        </p:nvSpPr>
        <p:spPr>
          <a:ln/>
        </p:spPr>
        <p:txBody>
          <a:bodyPr anchor="ctr" anchorCtr="0"/>
          <a:p>
            <a:pPr algn="l"/>
            <a:r>
              <a:rPr lang="zh-CN" altLang="en-US" sz="5400" dirty="0">
                <a:solidFill>
                  <a:srgbClr val="FF0000"/>
                </a:solidFill>
                <a:ea typeface="黑体" panose="02010609060101010101" pitchFamily="2" charset="-122"/>
              </a:rPr>
              <a:t>五、国内研究现状</a:t>
            </a:r>
            <a:endParaRPr lang="zh-CN" altLang="en-US" sz="5400" dirty="0">
              <a:solidFill>
                <a:srgbClr val="FF0000"/>
              </a:solidFill>
              <a:ea typeface="黑体" panose="02010609060101010101" pitchFamily="2" charset="-122"/>
            </a:endParaRPr>
          </a:p>
        </p:txBody>
      </p:sp>
      <p:sp>
        <p:nvSpPr>
          <p:cNvPr id="82947" name="文本占位符 82946"/>
          <p:cNvSpPr>
            <a:spLocks noGrp="1"/>
          </p:cNvSpPr>
          <p:nvPr>
            <p:ph type="body" idx="1"/>
          </p:nvPr>
        </p:nvSpPr>
        <p:spPr>
          <a:xfrm>
            <a:off x="684213" y="1700213"/>
            <a:ext cx="7989887" cy="4400550"/>
          </a:xfrm>
          <a:ln/>
        </p:spPr>
        <p:txBody>
          <a:bodyPr/>
          <a:p>
            <a:pPr>
              <a:lnSpc>
                <a:spcPct val="80000"/>
              </a:lnSpc>
            </a:pPr>
            <a:r>
              <a:rPr lang="zh-CN" altLang="en-US" sz="2400" dirty="0"/>
              <a:t>航天科工二院： 液体冲压地空弹研制</a:t>
            </a:r>
            <a:endParaRPr lang="zh-CN" altLang="en-US" sz="2400" dirty="0"/>
          </a:p>
          <a:p>
            <a:pPr>
              <a:lnSpc>
                <a:spcPct val="80000"/>
              </a:lnSpc>
            </a:pPr>
            <a:r>
              <a:rPr lang="zh-CN" altLang="en-US" sz="2400" dirty="0"/>
              <a:t>航天科工三院 ：早期引进俄罗斯</a:t>
            </a:r>
            <a:r>
              <a:rPr lang="en-US" altLang="zh-CN" sz="2400"/>
              <a:t>SAM-6</a:t>
            </a:r>
            <a:r>
              <a:rPr lang="zh-CN" altLang="en-US" sz="2400" dirty="0"/>
              <a:t>技术，后主要开展海防型号冲压发动机研制和液体冲压发动机研制，开展早。</a:t>
            </a:r>
            <a:endParaRPr lang="zh-CN" altLang="en-US" sz="2400" dirty="0"/>
          </a:p>
          <a:p>
            <a:pPr>
              <a:lnSpc>
                <a:spcPct val="80000"/>
              </a:lnSpc>
            </a:pPr>
            <a:r>
              <a:rPr lang="zh-CN" altLang="en-US" sz="2400" dirty="0"/>
              <a:t>航天四院：正在研制，与</a:t>
            </a:r>
            <a:r>
              <a:rPr lang="en-US" altLang="zh-CN" sz="2400"/>
              <a:t>810</a:t>
            </a:r>
            <a:r>
              <a:rPr lang="zh-CN" altLang="en-US" sz="2400" dirty="0"/>
              <a:t>配合，建立试验台，准备在</a:t>
            </a:r>
            <a:r>
              <a:rPr lang="en-US" altLang="zh-CN" sz="2400"/>
              <a:t>XXX</a:t>
            </a:r>
            <a:r>
              <a:rPr lang="zh-CN" altLang="en-US" sz="2400" dirty="0"/>
              <a:t>改型空空导弹上使用，已经做了两发试验。</a:t>
            </a:r>
            <a:endParaRPr lang="zh-CN" altLang="en-US" sz="2400" dirty="0"/>
          </a:p>
          <a:p>
            <a:pPr>
              <a:lnSpc>
                <a:spcPct val="80000"/>
              </a:lnSpc>
            </a:pPr>
            <a:r>
              <a:rPr lang="zh-CN" altLang="en-US" sz="2400" dirty="0"/>
              <a:t>空空导弹研究：大力开展研究，准备用在下一代先进的远程空空导弹上，各种单项试验已经做了，尚未做飞行试验。</a:t>
            </a:r>
            <a:endParaRPr lang="zh-CN" altLang="en-US" sz="2400" dirty="0"/>
          </a:p>
          <a:p>
            <a:pPr>
              <a:lnSpc>
                <a:spcPct val="80000"/>
              </a:lnSpc>
            </a:pPr>
            <a:r>
              <a:rPr lang="zh-CN" altLang="en-US" sz="2400" dirty="0"/>
              <a:t>兵器</a:t>
            </a:r>
            <a:r>
              <a:rPr lang="en-US" altLang="zh-CN" sz="2400"/>
              <a:t>743</a:t>
            </a:r>
            <a:r>
              <a:rPr lang="zh-CN" altLang="en-US" sz="2400" dirty="0"/>
              <a:t>厂开展了火箭弹增程冲压发动机研制，地面试验和飞行试验已经做了。</a:t>
            </a:r>
            <a:endParaRPr lang="zh-CN" altLang="en-US" sz="2400" dirty="0"/>
          </a:p>
          <a:p>
            <a:pPr>
              <a:lnSpc>
                <a:spcPct val="80000"/>
              </a:lnSpc>
            </a:pPr>
            <a:r>
              <a:rPr lang="en-US" altLang="zh-CN" sz="2400"/>
              <a:t>066</a:t>
            </a:r>
            <a:r>
              <a:rPr lang="zh-CN" altLang="en-US" sz="2400" dirty="0"/>
              <a:t>基地（航天九院），开展初步研究，在国防科大和西工大的配合下，正在开展原理样机的研制。</a:t>
            </a:r>
            <a:endParaRPr lang="zh-CN" altLang="en-US" sz="2400" dirty="0"/>
          </a:p>
          <a:p>
            <a:pPr>
              <a:lnSpc>
                <a:spcPct val="80000"/>
              </a:lnSpc>
            </a:pPr>
            <a:r>
              <a:rPr lang="zh-CN" altLang="en-US" sz="2400" dirty="0"/>
              <a:t>为了配合给出发动机的研制，航天</a:t>
            </a:r>
            <a:r>
              <a:rPr lang="en-US" altLang="zh-CN" sz="2400"/>
              <a:t>42</a:t>
            </a:r>
            <a:r>
              <a:rPr lang="zh-CN" altLang="en-US" sz="2400" dirty="0"/>
              <a:t>所、兵器</a:t>
            </a:r>
            <a:r>
              <a:rPr lang="en-US" altLang="zh-CN" sz="2400"/>
              <a:t>204</a:t>
            </a:r>
            <a:r>
              <a:rPr lang="zh-CN" altLang="en-US" sz="2400" dirty="0"/>
              <a:t>所、</a:t>
            </a:r>
            <a:r>
              <a:rPr lang="en-US" altLang="zh-CN" sz="2400"/>
              <a:t>845</a:t>
            </a:r>
            <a:r>
              <a:rPr lang="zh-CN" altLang="en-US" sz="2400" dirty="0"/>
              <a:t>厂相继做了贫氧推进剂研制。</a:t>
            </a:r>
            <a:endParaRPr lang="zh-CN" altLang="en-US" sz="24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标题 88065"/>
          <p:cNvSpPr>
            <a:spLocks noGrp="1"/>
          </p:cNvSpPr>
          <p:nvPr>
            <p:ph type="title"/>
          </p:nvPr>
        </p:nvSpPr>
        <p:spPr>
          <a:ln/>
        </p:spPr>
        <p:txBody>
          <a:bodyPr anchor="ctr" anchorCtr="0"/>
          <a:p>
            <a:pPr algn="l"/>
            <a:r>
              <a:rPr lang="zh-CN" altLang="en-US" sz="3600" dirty="0">
                <a:solidFill>
                  <a:schemeClr val="accent2"/>
                </a:solidFill>
                <a:ea typeface="黑体" panose="02010609060101010101" pitchFamily="2" charset="-122"/>
              </a:rPr>
              <a:t>西北工业大学研究现状</a:t>
            </a:r>
            <a:endParaRPr lang="zh-CN" altLang="en-US" sz="3600" dirty="0">
              <a:solidFill>
                <a:schemeClr val="accent2"/>
              </a:solidFill>
              <a:ea typeface="黑体" panose="02010609060101010101" pitchFamily="2" charset="-122"/>
            </a:endParaRPr>
          </a:p>
        </p:txBody>
      </p:sp>
      <p:sp>
        <p:nvSpPr>
          <p:cNvPr id="88067" name="文本占位符 88066"/>
          <p:cNvSpPr>
            <a:spLocks noGrp="1"/>
          </p:cNvSpPr>
          <p:nvPr>
            <p:ph type="body" idx="1"/>
          </p:nvPr>
        </p:nvSpPr>
        <p:spPr>
          <a:xfrm>
            <a:off x="685800" y="1981200"/>
            <a:ext cx="4246563" cy="4114800"/>
          </a:xfrm>
          <a:ln/>
        </p:spPr>
        <p:txBody>
          <a:bodyPr/>
          <a:p>
            <a:pPr>
              <a:lnSpc>
                <a:spcPct val="90000"/>
              </a:lnSpc>
            </a:pPr>
            <a:r>
              <a:rPr lang="zh-CN" altLang="en-US" sz="2400" dirty="0"/>
              <a:t>建立了固体火箭冲压发动机试验台</a:t>
            </a:r>
            <a:endParaRPr lang="zh-CN" altLang="en-US" sz="2400" dirty="0"/>
          </a:p>
          <a:p>
            <a:pPr>
              <a:lnSpc>
                <a:spcPct val="90000"/>
              </a:lnSpc>
            </a:pPr>
            <a:r>
              <a:rPr lang="zh-CN" altLang="en-US" sz="2400" dirty="0"/>
              <a:t>开展了含硼推进剂研制</a:t>
            </a:r>
            <a:endParaRPr lang="zh-CN" altLang="en-US" sz="2400" dirty="0"/>
          </a:p>
          <a:p>
            <a:pPr>
              <a:lnSpc>
                <a:spcPct val="90000"/>
              </a:lnSpc>
            </a:pPr>
            <a:r>
              <a:rPr lang="zh-CN" altLang="en-US" sz="2400" dirty="0"/>
              <a:t>进行了冲压发动机内外流场的数值模拟</a:t>
            </a:r>
            <a:endParaRPr lang="zh-CN" altLang="en-US" sz="2400" dirty="0"/>
          </a:p>
          <a:p>
            <a:pPr>
              <a:lnSpc>
                <a:spcPct val="90000"/>
              </a:lnSpc>
            </a:pPr>
            <a:r>
              <a:rPr lang="zh-CN" altLang="en-US" sz="2400" dirty="0"/>
              <a:t>二次燃烧机理研究</a:t>
            </a:r>
            <a:endParaRPr lang="zh-CN" altLang="en-US" sz="2400" dirty="0"/>
          </a:p>
          <a:p>
            <a:pPr>
              <a:lnSpc>
                <a:spcPct val="90000"/>
              </a:lnSpc>
            </a:pPr>
            <a:r>
              <a:rPr lang="zh-CN" altLang="en-US" sz="2400" dirty="0"/>
              <a:t>撰写了固体火箭冲压发动机设计专著</a:t>
            </a:r>
            <a:endParaRPr lang="zh-CN" altLang="en-US" sz="2400" dirty="0"/>
          </a:p>
          <a:p>
            <a:pPr>
              <a:lnSpc>
                <a:spcPct val="90000"/>
              </a:lnSpc>
            </a:pPr>
            <a:r>
              <a:rPr lang="zh-CN" altLang="en-US" sz="2400" dirty="0"/>
              <a:t>开展了冲压发动机一体化设计研究，并开发了一套用于初步设计的软件系统</a:t>
            </a:r>
            <a:endParaRPr lang="zh-CN" altLang="en-US" sz="2400" dirty="0"/>
          </a:p>
        </p:txBody>
      </p:sp>
      <p:sp>
        <p:nvSpPr>
          <p:cNvPr id="88069" name="矩形 88068"/>
          <p:cNvSpPr/>
          <p:nvPr/>
        </p:nvSpPr>
        <p:spPr>
          <a:xfrm>
            <a:off x="0" y="1795463"/>
            <a:ext cx="9144000" cy="0"/>
          </a:xfrm>
          <a:prstGeom prst="rect">
            <a:avLst/>
          </a:prstGeom>
          <a:noFill/>
          <a:ln w="9525">
            <a:noFill/>
          </a:ln>
        </p:spPr>
        <p:txBody>
          <a:bodyPr/>
          <a:p>
            <a:endParaRPr lang="zh-CN" altLang="en-US"/>
          </a:p>
        </p:txBody>
      </p:sp>
      <p:graphicFrame>
        <p:nvGraphicFramePr>
          <p:cNvPr id="88068" name="对象 88067"/>
          <p:cNvGraphicFramePr/>
          <p:nvPr/>
        </p:nvGraphicFramePr>
        <p:xfrm>
          <a:off x="5076825" y="2997200"/>
          <a:ext cx="3887788" cy="2917825"/>
        </p:xfrm>
        <a:graphic>
          <a:graphicData uri="http://schemas.openxmlformats.org/presentationml/2006/ole">
            <mc:AlternateContent xmlns:mc="http://schemas.openxmlformats.org/markup-compatibility/2006">
              <mc:Choice xmlns:v="urn:schemas-microsoft-com:vml" Requires="v">
                <p:oleObj spid="_x0000_s3085" name="" r:id="rId1" imgW="4347845" imgH="3270250" progId="Word.Picture.8">
                  <p:embed/>
                </p:oleObj>
              </mc:Choice>
              <mc:Fallback>
                <p:oleObj name="" r:id="rId1" imgW="4347845" imgH="3270250" progId="Word.Picture.8">
                  <p:embed/>
                  <p:pic>
                    <p:nvPicPr>
                      <p:cNvPr id="0" name="图片 3084"/>
                      <p:cNvPicPr/>
                      <p:nvPr/>
                    </p:nvPicPr>
                    <p:blipFill>
                      <a:blip r:embed="rId2"/>
                      <a:stretch>
                        <a:fillRect/>
                      </a:stretch>
                    </p:blipFill>
                    <p:spPr>
                      <a:xfrm>
                        <a:off x="5076825" y="2997200"/>
                        <a:ext cx="3887788" cy="2917825"/>
                      </a:xfrm>
                      <a:prstGeom prst="rect">
                        <a:avLst/>
                      </a:prstGeom>
                      <a:noFill/>
                      <a:ln w="38100">
                        <a:noFill/>
                        <a:miter/>
                      </a:ln>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0241"/>
          <p:cNvSpPr>
            <a:spLocks noGrp="1"/>
          </p:cNvSpPr>
          <p:nvPr>
            <p:ph type="title"/>
          </p:nvPr>
        </p:nvSpPr>
        <p:spPr>
          <a:ln/>
        </p:spPr>
        <p:txBody>
          <a:bodyPr anchor="ctr" anchorCtr="0"/>
          <a:p>
            <a:pPr algn="l"/>
            <a:r>
              <a:rPr lang="en-US" altLang="zh-CN" sz="3600">
                <a:solidFill>
                  <a:schemeClr val="accent2"/>
                </a:solidFill>
                <a:ea typeface="黑体" panose="02010609060101010101" pitchFamily="2" charset="-122"/>
              </a:rPr>
              <a:t> </a:t>
            </a:r>
            <a:r>
              <a:rPr lang="zh-CN" altLang="en-US" sz="3600" dirty="0">
                <a:solidFill>
                  <a:schemeClr val="accent2"/>
                </a:solidFill>
                <a:ea typeface="黑体" panose="02010609060101010101" pitchFamily="2" charset="-122"/>
              </a:rPr>
              <a:t>固体火箭冲压发动机一体化设计：</a:t>
            </a:r>
            <a:endParaRPr lang="zh-CN" altLang="en-US" sz="3600">
              <a:solidFill>
                <a:schemeClr val="accent2"/>
              </a:solidFill>
              <a:ea typeface="黑体" panose="02010609060101010101" pitchFamily="2" charset="-122"/>
            </a:endParaRPr>
          </a:p>
        </p:txBody>
      </p:sp>
      <p:sp>
        <p:nvSpPr>
          <p:cNvPr id="10243" name="文本占位符 10242"/>
          <p:cNvSpPr>
            <a:spLocks noGrp="1"/>
          </p:cNvSpPr>
          <p:nvPr>
            <p:ph type="body" idx="1"/>
          </p:nvPr>
        </p:nvSpPr>
        <p:spPr>
          <a:ln/>
        </p:spPr>
        <p:txBody>
          <a:bodyPr/>
          <a:p>
            <a:r>
              <a:rPr lang="en-US" altLang="zh-CN"/>
              <a:t>1</a:t>
            </a:r>
            <a:r>
              <a:rPr lang="zh-CN" altLang="en-US" dirty="0"/>
              <a:t>种补燃室设计；</a:t>
            </a:r>
            <a:endParaRPr lang="zh-CN" altLang="en-US" dirty="0"/>
          </a:p>
          <a:p>
            <a:r>
              <a:rPr lang="en-US" altLang="zh-CN"/>
              <a:t>1</a:t>
            </a:r>
            <a:r>
              <a:rPr lang="zh-CN" altLang="en-US" dirty="0"/>
              <a:t>种燃气发生器设计；</a:t>
            </a:r>
            <a:endParaRPr lang="zh-CN" altLang="en-US" dirty="0"/>
          </a:p>
          <a:p>
            <a:r>
              <a:rPr lang="en-US" altLang="zh-CN"/>
              <a:t>1</a:t>
            </a:r>
            <a:r>
              <a:rPr lang="zh-CN" altLang="en-US" dirty="0"/>
              <a:t>种双下侧二元进气道设计；</a:t>
            </a:r>
            <a:endParaRPr lang="zh-CN" altLang="en-US" dirty="0"/>
          </a:p>
          <a:p>
            <a:r>
              <a:rPr lang="zh-CN" altLang="en-US" dirty="0"/>
              <a:t>冲压发动机性能计算；</a:t>
            </a:r>
            <a:endParaRPr lang="zh-CN" altLang="en-US" dirty="0"/>
          </a:p>
          <a:p>
            <a:r>
              <a:rPr lang="en-US" altLang="zh-CN"/>
              <a:t>PID</a:t>
            </a:r>
            <a:r>
              <a:rPr lang="zh-CN" altLang="en-US" dirty="0"/>
              <a:t>比例导引一体化弹道计算；</a:t>
            </a:r>
            <a:endParaRPr lang="zh-CN" altLang="en-US" dirty="0"/>
          </a:p>
          <a:p>
            <a:r>
              <a:rPr lang="zh-CN" altLang="en-US" dirty="0"/>
              <a:t>获得应用；</a:t>
            </a:r>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5360" name="图片 15359"/>
          <p:cNvPicPr>
            <a:picLocks noChangeAspect="1"/>
          </p:cNvPicPr>
          <p:nvPr/>
        </p:nvPicPr>
        <p:blipFill>
          <a:blip r:embed="rId2"/>
          <a:stretch>
            <a:fillRect/>
          </a:stretch>
        </p:blipFill>
        <p:spPr>
          <a:xfrm>
            <a:off x="0" y="0"/>
            <a:ext cx="9144000" cy="6815138"/>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标题 94209"/>
          <p:cNvSpPr>
            <a:spLocks noGrp="1"/>
          </p:cNvSpPr>
          <p:nvPr>
            <p:ph type="title"/>
          </p:nvPr>
        </p:nvSpPr>
        <p:spPr>
          <a:ln/>
        </p:spPr>
        <p:txBody>
          <a:bodyPr anchor="ctr" anchorCtr="0"/>
          <a:p>
            <a:pPr algn="l"/>
            <a:r>
              <a:rPr lang="zh-CN" altLang="en-US" sz="5400" dirty="0">
                <a:solidFill>
                  <a:srgbClr val="FF0000"/>
                </a:solidFill>
                <a:ea typeface="黑体" panose="02010609060101010101" pitchFamily="2" charset="-122"/>
              </a:rPr>
              <a:t>六、总结</a:t>
            </a:r>
            <a:endParaRPr lang="zh-CN" altLang="en-US" sz="5400" dirty="0">
              <a:solidFill>
                <a:srgbClr val="FF0000"/>
              </a:solidFill>
              <a:ea typeface="黑体" panose="02010609060101010101" pitchFamily="2" charset="-122"/>
            </a:endParaRPr>
          </a:p>
        </p:txBody>
      </p:sp>
      <p:sp>
        <p:nvSpPr>
          <p:cNvPr id="94211" name="文本占位符 94210"/>
          <p:cNvSpPr>
            <a:spLocks noGrp="1"/>
          </p:cNvSpPr>
          <p:nvPr>
            <p:ph type="body" idx="1"/>
          </p:nvPr>
        </p:nvSpPr>
        <p:spPr>
          <a:ln/>
        </p:spPr>
        <p:txBody>
          <a:bodyPr/>
          <a:p>
            <a:pPr marL="0" indent="900430">
              <a:lnSpc>
                <a:spcPct val="90000"/>
              </a:lnSpc>
              <a:buNone/>
            </a:pPr>
            <a:r>
              <a:rPr lang="zh-CN" altLang="en-US" sz="2400" dirty="0"/>
              <a:t>固体火箭冲压发动机涉及面广，技术难度大。经过几十年的发展已经突破了技术上的难度。从中可以看出：进气方式由过去的轴对称头部进气发展成后置侧面进气；助推器由原来的并联或串联的分体式发展成整体式和无喷管式；推进剂由原来的铝镁推进剂发展成含硼的和碳氢燃料；燃气发生器由原来的不变流量发展成可变流量及非雍塞式；应用领域不断扩大。冲压发动机的研制需要大量的试验，尽管有些技术国外已经解决，但是我们并没有掌握，仍需要大量的研究。另外，冲压发动机的主要特点是远射程，因此其优越性不应被夸大。</a:t>
            </a:r>
            <a:endParaRPr lang="zh-CN" altLang="en-US" sz="2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204" name="矩形 179203"/>
          <p:cNvSpPr/>
          <p:nvPr/>
        </p:nvSpPr>
        <p:spPr>
          <a:xfrm>
            <a:off x="323850" y="908050"/>
            <a:ext cx="8496300" cy="4781550"/>
          </a:xfrm>
          <a:prstGeom prst="rect">
            <a:avLst/>
          </a:prstGeom>
          <a:noFill/>
          <a:ln w="9525">
            <a:noFill/>
          </a:ln>
        </p:spPr>
        <p:txBody>
          <a:bodyPr>
            <a:spAutoFit/>
          </a:bodyPr>
          <a:p>
            <a:pPr marL="1524000" indent="-1074420">
              <a:buNone/>
            </a:pPr>
            <a:r>
              <a:rPr lang="zh-CN" altLang="en-US" sz="4400" dirty="0">
                <a:solidFill>
                  <a:srgbClr val="FF0000"/>
                </a:solidFill>
                <a:latin typeface="Times New Roman" panose="02020603050405020304" pitchFamily="18" charset="0"/>
                <a:ea typeface="黑体" panose="02010609060101010101" pitchFamily="2" charset="-122"/>
              </a:rPr>
              <a:t>七、冲压发动机设计软件介绍</a:t>
            </a:r>
            <a:endParaRPr lang="zh-CN" altLang="en-US" sz="4400" dirty="0">
              <a:solidFill>
                <a:srgbClr val="FF0000"/>
              </a:solidFill>
              <a:latin typeface="Times New Roman" panose="02020603050405020304" pitchFamily="18" charset="0"/>
              <a:ea typeface="黑体" panose="02010609060101010101" pitchFamily="2" charset="-122"/>
            </a:endParaRPr>
          </a:p>
          <a:p>
            <a:pPr marL="1524000" indent="-1074420">
              <a:buNone/>
            </a:pPr>
            <a:endParaRPr lang="zh-CN" altLang="en-US" sz="4400" dirty="0">
              <a:latin typeface="Times New Roman" panose="02020603050405020304" pitchFamily="18" charset="0"/>
            </a:endParaRPr>
          </a:p>
          <a:p>
            <a:pPr marL="1524000" indent="-1074420">
              <a:buBlip>
                <a:blip r:embed="rId1"/>
              </a:buBlip>
            </a:pPr>
            <a:r>
              <a:rPr lang="zh-CN" altLang="en-US" sz="4400" dirty="0">
                <a:latin typeface="Times New Roman" panose="02020603050405020304" pitchFamily="18" charset="0"/>
                <a:ea typeface="楷体_GB2312" pitchFamily="49" charset="-122"/>
              </a:rPr>
              <a:t>变量化设计技术基本概念；</a:t>
            </a:r>
            <a:endParaRPr lang="zh-CN" altLang="en-US" sz="4400" dirty="0">
              <a:latin typeface="Times New Roman" panose="02020603050405020304" pitchFamily="18" charset="0"/>
              <a:ea typeface="楷体_GB2312" pitchFamily="49" charset="-122"/>
            </a:endParaRPr>
          </a:p>
          <a:p>
            <a:pPr marL="1524000" indent="-1074420">
              <a:buBlip>
                <a:blip r:embed="rId2"/>
              </a:buBlip>
            </a:pPr>
            <a:r>
              <a:rPr lang="zh-CN" altLang="en-US" sz="4400" dirty="0">
                <a:latin typeface="Times New Roman" panose="02020603050405020304" pitchFamily="18" charset="0"/>
                <a:ea typeface="楷体_GB2312" pitchFamily="49" charset="-122"/>
              </a:rPr>
              <a:t>固体火箭冲压发动机初步设计软件；</a:t>
            </a:r>
            <a:endParaRPr lang="zh-CN" altLang="en-US" sz="4400" dirty="0">
              <a:latin typeface="Times New Roman" panose="02020603050405020304" pitchFamily="18" charset="0"/>
              <a:ea typeface="楷体_GB2312" pitchFamily="49" charset="-122"/>
            </a:endParaRPr>
          </a:p>
          <a:p>
            <a:pPr marL="1524000" indent="-1074420">
              <a:buBlip>
                <a:blip r:embed="rId3"/>
              </a:buBlip>
            </a:pPr>
            <a:r>
              <a:rPr lang="zh-CN" altLang="en-US" sz="4400" dirty="0">
                <a:latin typeface="Times New Roman" panose="02020603050405020304" pitchFamily="18" charset="0"/>
                <a:ea typeface="楷体_GB2312" pitchFamily="49" charset="-122"/>
              </a:rPr>
              <a:t>固体火箭发动机设计软件介绍。</a:t>
            </a:r>
            <a:endParaRPr lang="zh-CN" altLang="en-US" sz="4400" dirty="0">
              <a:latin typeface="Times New Roman" panose="02020603050405020304" pitchFamily="18" charset="0"/>
              <a:ea typeface="楷体_GB2312" pitchFamily="49" charset="-122"/>
            </a:endParaRPr>
          </a:p>
        </p:txBody>
      </p:sp>
    </p:spTree>
  </p:cSld>
  <p:clrMapOvr>
    <a:masterClrMapping/>
  </p:clrMapOvr>
</p:sld>
</file>

<file path=ppt/tags/tag1.xml><?xml version="1.0" encoding="utf-8"?>
<p:tagLst xmlns:p="http://schemas.openxmlformats.org/presentationml/2006/main">
  <p:tag name="commondata" val="eyJoZGlkIjoiZDg5ODgyMTBiYjQyYzlkNTE4M2E2NjcxYjkxNjY4YTgifQ=="/>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12618</Words>
  <Application>WPS 演示</Application>
  <PresentationFormat>在屏幕上显示</PresentationFormat>
  <Paragraphs>489</Paragraphs>
  <Slides>96</Slides>
  <Notes>1</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14</vt:i4>
      </vt:variant>
      <vt:variant>
        <vt:lpstr>幻灯片标题</vt:lpstr>
      </vt:variant>
      <vt:variant>
        <vt:i4>96</vt:i4>
      </vt:variant>
    </vt:vector>
  </HeadingPairs>
  <TitlesOfParts>
    <vt:vector size="122" baseType="lpstr">
      <vt:lpstr>Arial</vt:lpstr>
      <vt:lpstr>宋体</vt:lpstr>
      <vt:lpstr>Wingdings</vt:lpstr>
      <vt:lpstr>Times New Roman</vt:lpstr>
      <vt:lpstr>黑体</vt:lpstr>
      <vt:lpstr>文鼎粗圆简</vt:lpstr>
      <vt:lpstr>华文新魏</vt:lpstr>
      <vt:lpstr>楷体_GB2312</vt:lpstr>
      <vt:lpstr>新宋体</vt:lpstr>
      <vt:lpstr>微软雅黑</vt:lpstr>
      <vt:lpstr>Arial Unicode MS</vt:lpstr>
      <vt:lpstr>默认设计模板</vt:lpstr>
      <vt:lpstr>Equation.3</vt:lpstr>
      <vt:lpstr>Paint.Picture</vt:lpstr>
      <vt:lpstr>Paint.Picture</vt:lpstr>
      <vt:lpstr>Paint.Picture</vt:lpstr>
      <vt:lpstr>Paint.Picture</vt:lpstr>
      <vt:lpstr>Word.Picture.8</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sony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vaio</dc:creator>
  <cp:lastModifiedBy>鲍福廷</cp:lastModifiedBy>
  <cp:revision>32</cp:revision>
  <dcterms:created xsi:type="dcterms:W3CDTF">2003-09-16T03:06:26Z</dcterms:created>
  <dcterms:modified xsi:type="dcterms:W3CDTF">2023-11-25T01:28:16Z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8E5B5A58429E4C529394091CDFFD93EB_13</vt:lpwstr>
  </property>
  <property fmtid="{D5CDD505-2E9C-101B-9397-08002B2CF9AE}" pid="3" name="KSOProductBuildVer">
    <vt:lpwstr>2052-12.1.0.15712</vt:lpwstr>
  </property>
</Properties>
</file>